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06"/>
  </p:notesMasterIdLst>
  <p:handoutMasterIdLst>
    <p:handoutMasterId r:id="rId107"/>
  </p:handoutMasterIdLst>
  <p:sldIdLst>
    <p:sldId id="258" r:id="rId2"/>
    <p:sldId id="272" r:id="rId3"/>
    <p:sldId id="273" r:id="rId4"/>
    <p:sldId id="274" r:id="rId5"/>
    <p:sldId id="275" r:id="rId6"/>
    <p:sldId id="276" r:id="rId7"/>
    <p:sldId id="277" r:id="rId8"/>
    <p:sldId id="278" r:id="rId9"/>
    <p:sldId id="279" r:id="rId10"/>
    <p:sldId id="280" r:id="rId11"/>
    <p:sldId id="281" r:id="rId12"/>
    <p:sldId id="282" r:id="rId13"/>
    <p:sldId id="283" r:id="rId14"/>
    <p:sldId id="284" r:id="rId15"/>
    <p:sldId id="285" r:id="rId16"/>
    <p:sldId id="286" r:id="rId17"/>
    <p:sldId id="287" r:id="rId18"/>
    <p:sldId id="288" r:id="rId19"/>
    <p:sldId id="289" r:id="rId20"/>
    <p:sldId id="290" r:id="rId21"/>
    <p:sldId id="291" r:id="rId22"/>
    <p:sldId id="292" r:id="rId23"/>
    <p:sldId id="293" r:id="rId24"/>
    <p:sldId id="294" r:id="rId25"/>
    <p:sldId id="295" r:id="rId26"/>
    <p:sldId id="296" r:id="rId27"/>
    <p:sldId id="297" r:id="rId28"/>
    <p:sldId id="298" r:id="rId29"/>
    <p:sldId id="299" r:id="rId30"/>
    <p:sldId id="300" r:id="rId31"/>
    <p:sldId id="301" r:id="rId32"/>
    <p:sldId id="302" r:id="rId33"/>
    <p:sldId id="303" r:id="rId34"/>
    <p:sldId id="304" r:id="rId35"/>
    <p:sldId id="305" r:id="rId36"/>
    <p:sldId id="306" r:id="rId37"/>
    <p:sldId id="307" r:id="rId38"/>
    <p:sldId id="308" r:id="rId39"/>
    <p:sldId id="309" r:id="rId40"/>
    <p:sldId id="310" r:id="rId41"/>
    <p:sldId id="311" r:id="rId42"/>
    <p:sldId id="312" r:id="rId43"/>
    <p:sldId id="313" r:id="rId44"/>
    <p:sldId id="314" r:id="rId45"/>
    <p:sldId id="315" r:id="rId46"/>
    <p:sldId id="316" r:id="rId47"/>
    <p:sldId id="317" r:id="rId48"/>
    <p:sldId id="318" r:id="rId49"/>
    <p:sldId id="319" r:id="rId50"/>
    <p:sldId id="320" r:id="rId51"/>
    <p:sldId id="321" r:id="rId52"/>
    <p:sldId id="322" r:id="rId53"/>
    <p:sldId id="323" r:id="rId54"/>
    <p:sldId id="324" r:id="rId55"/>
    <p:sldId id="325" r:id="rId56"/>
    <p:sldId id="326" r:id="rId57"/>
    <p:sldId id="327" r:id="rId58"/>
    <p:sldId id="328" r:id="rId59"/>
    <p:sldId id="329" r:id="rId60"/>
    <p:sldId id="330" r:id="rId61"/>
    <p:sldId id="331" r:id="rId62"/>
    <p:sldId id="332" r:id="rId63"/>
    <p:sldId id="333" r:id="rId64"/>
    <p:sldId id="334" r:id="rId65"/>
    <p:sldId id="335" r:id="rId66"/>
    <p:sldId id="336" r:id="rId67"/>
    <p:sldId id="337" r:id="rId68"/>
    <p:sldId id="338" r:id="rId69"/>
    <p:sldId id="339" r:id="rId70"/>
    <p:sldId id="340" r:id="rId71"/>
    <p:sldId id="341" r:id="rId72"/>
    <p:sldId id="342" r:id="rId73"/>
    <p:sldId id="343" r:id="rId74"/>
    <p:sldId id="344" r:id="rId75"/>
    <p:sldId id="345" r:id="rId76"/>
    <p:sldId id="346" r:id="rId77"/>
    <p:sldId id="347" r:id="rId78"/>
    <p:sldId id="349" r:id="rId79"/>
    <p:sldId id="350" r:id="rId80"/>
    <p:sldId id="351" r:id="rId81"/>
    <p:sldId id="353" r:id="rId82"/>
    <p:sldId id="354" r:id="rId83"/>
    <p:sldId id="355" r:id="rId84"/>
    <p:sldId id="357" r:id="rId85"/>
    <p:sldId id="358" r:id="rId86"/>
    <p:sldId id="359" r:id="rId87"/>
    <p:sldId id="361" r:id="rId88"/>
    <p:sldId id="362" r:id="rId89"/>
    <p:sldId id="363" r:id="rId90"/>
    <p:sldId id="365" r:id="rId91"/>
    <p:sldId id="366" r:id="rId92"/>
    <p:sldId id="367" r:id="rId93"/>
    <p:sldId id="369" r:id="rId94"/>
    <p:sldId id="370" r:id="rId95"/>
    <p:sldId id="371" r:id="rId96"/>
    <p:sldId id="373" r:id="rId97"/>
    <p:sldId id="374" r:id="rId98"/>
    <p:sldId id="375" r:id="rId99"/>
    <p:sldId id="377" r:id="rId100"/>
    <p:sldId id="378" r:id="rId101"/>
    <p:sldId id="379" r:id="rId102"/>
    <p:sldId id="381" r:id="rId103"/>
    <p:sldId id="382" r:id="rId104"/>
    <p:sldId id="383" r:id="rId10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32">
          <p15:clr>
            <a:srgbClr val="A4A3A4"/>
          </p15:clr>
        </p15:guide>
        <p15:guide id="2" pos="569">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trice " initials="P" lastIdx="1" clrIdx="0"/>
  <p:cmAuthor id="1" name="Copyeditor" initials="AU"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B74"/>
    <a:srgbClr val="FFFFFF"/>
    <a:srgbClr val="FFC425"/>
    <a:srgbClr val="E5E6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34" autoAdjust="0"/>
    <p:restoredTop sz="74490" autoAdjust="0"/>
  </p:normalViewPr>
  <p:slideViewPr>
    <p:cSldViewPr snapToGrid="0">
      <p:cViewPr varScale="1">
        <p:scale>
          <a:sx n="93" d="100"/>
          <a:sy n="93" d="100"/>
        </p:scale>
        <p:origin x="976" y="208"/>
      </p:cViewPr>
      <p:guideLst>
        <p:guide orient="horz" pos="932"/>
        <p:guide pos="569"/>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handoutMaster" Target="handoutMasters/handoutMaster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microsoft.com/office/2016/11/relationships/changesInfo" Target="changesInfos/changesInfo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commentAuthors" Target="commentAuthor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ryn Leeber" userId="15028f3c-0a13-4345-9369-dac953ae4f16" providerId="ADAL" clId="{6DADCA5B-C32E-9441-AFB9-589B00C7CA18}"/>
    <pc:docChg chg="modSld modMainMaster">
      <pc:chgData name="Kathryn Leeber" userId="15028f3c-0a13-4345-9369-dac953ae4f16" providerId="ADAL" clId="{6DADCA5B-C32E-9441-AFB9-589B00C7CA18}" dt="2020-12-18T17:37:21.620" v="17" actId="20577"/>
      <pc:docMkLst>
        <pc:docMk/>
      </pc:docMkLst>
      <pc:sldChg chg="modSp mod modNotesTx">
        <pc:chgData name="Kathryn Leeber" userId="15028f3c-0a13-4345-9369-dac953ae4f16" providerId="ADAL" clId="{6DADCA5B-C32E-9441-AFB9-589B00C7CA18}" dt="2020-12-18T17:37:21.620" v="17" actId="20577"/>
        <pc:sldMkLst>
          <pc:docMk/>
          <pc:sldMk cId="0" sldId="278"/>
        </pc:sldMkLst>
        <pc:spChg chg="mod">
          <ac:chgData name="Kathryn Leeber" userId="15028f3c-0a13-4345-9369-dac953ae4f16" providerId="ADAL" clId="{6DADCA5B-C32E-9441-AFB9-589B00C7CA18}" dt="2020-12-18T17:37:14.174" v="8" actId="20577"/>
          <ac:spMkLst>
            <pc:docMk/>
            <pc:sldMk cId="0" sldId="278"/>
            <ac:spMk id="10243" creationId="{00000000-0000-0000-0000-000000000000}"/>
          </ac:spMkLst>
        </pc:spChg>
      </pc:sldChg>
      <pc:sldMasterChg chg="modSp mod modSldLayout">
        <pc:chgData name="Kathryn Leeber" userId="15028f3c-0a13-4345-9369-dac953ae4f16" providerId="ADAL" clId="{6DADCA5B-C32E-9441-AFB9-589B00C7CA18}" dt="2020-12-18T17:17:20.074" v="3" actId="20577"/>
        <pc:sldMasterMkLst>
          <pc:docMk/>
          <pc:sldMasterMk cId="2871921020" sldId="2147483648"/>
        </pc:sldMasterMkLst>
        <pc:spChg chg="mod">
          <ac:chgData name="Kathryn Leeber" userId="15028f3c-0a13-4345-9369-dac953ae4f16" providerId="ADAL" clId="{6DADCA5B-C32E-9441-AFB9-589B00C7CA18}" dt="2020-12-18T17:17:20.074" v="3" actId="20577"/>
          <ac:spMkLst>
            <pc:docMk/>
            <pc:sldMasterMk cId="2871921020" sldId="2147483648"/>
            <ac:spMk id="7" creationId="{21F38BD8-3F75-CE4C-AFEF-0C6B45F77F8C}"/>
          </ac:spMkLst>
        </pc:spChg>
        <pc:sldLayoutChg chg="modSp mod">
          <pc:chgData name="Kathryn Leeber" userId="15028f3c-0a13-4345-9369-dac953ae4f16" providerId="ADAL" clId="{6DADCA5B-C32E-9441-AFB9-589B00C7CA18}" dt="2020-12-18T17:17:15.369" v="1" actId="20577"/>
          <pc:sldLayoutMkLst>
            <pc:docMk/>
            <pc:sldMasterMk cId="2871921020" sldId="2147483648"/>
            <pc:sldLayoutMk cId="3047549913" sldId="2147483649"/>
          </pc:sldLayoutMkLst>
          <pc:spChg chg="mod">
            <ac:chgData name="Kathryn Leeber" userId="15028f3c-0a13-4345-9369-dac953ae4f16" providerId="ADAL" clId="{6DADCA5B-C32E-9441-AFB9-589B00C7CA18}" dt="2020-12-18T17:17:15.369" v="1" actId="20577"/>
            <ac:spMkLst>
              <pc:docMk/>
              <pc:sldMasterMk cId="2871921020" sldId="2147483648"/>
              <pc:sldLayoutMk cId="3047549913" sldId="2147483649"/>
              <ac:spMk id="17" creationId="{BEEECFBC-FB4D-9945-A4FF-28E342055AC3}"/>
            </ac:spMkLst>
          </pc:spChg>
        </pc:sldLayoutChg>
      </pc:sldMasterChg>
    </pc:docChg>
  </pc:docChgLst>
  <pc:docChgLst>
    <pc:chgData name="Kathryn Leeber" userId="15028f3c-0a13-4345-9369-dac953ae4f16" providerId="ADAL" clId="{3E8E2910-2085-1648-B1F8-BCC412238900}"/>
    <pc:docChg chg="modSld">
      <pc:chgData name="Kathryn Leeber" userId="15028f3c-0a13-4345-9369-dac953ae4f16" providerId="ADAL" clId="{3E8E2910-2085-1648-B1F8-BCC412238900}" dt="2020-10-21T14:17:00.265" v="6" actId="20577"/>
      <pc:docMkLst>
        <pc:docMk/>
      </pc:docMkLst>
      <pc:sldChg chg="modSp mod">
        <pc:chgData name="Kathryn Leeber" userId="15028f3c-0a13-4345-9369-dac953ae4f16" providerId="ADAL" clId="{3E8E2910-2085-1648-B1F8-BCC412238900}" dt="2020-10-21T14:17:00.265" v="6" actId="20577"/>
        <pc:sldMkLst>
          <pc:docMk/>
          <pc:sldMk cId="1732698309" sldId="258"/>
        </pc:sldMkLst>
        <pc:spChg chg="mod">
          <ac:chgData name="Kathryn Leeber" userId="15028f3c-0a13-4345-9369-dac953ae4f16" providerId="ADAL" clId="{3E8E2910-2085-1648-B1F8-BCC412238900}" dt="2020-10-21T14:17:00.265" v="6" actId="20577"/>
          <ac:spMkLst>
            <pc:docMk/>
            <pc:sldMk cId="1732698309" sldId="258"/>
            <ac:spMk id="19" creationId="{A58A35F8-EA88-094E-8EAD-88FE6A07C447}"/>
          </ac:spMkLst>
        </pc:spChg>
      </pc:sldChg>
      <pc:sldChg chg="modSp mod">
        <pc:chgData name="Kathryn Leeber" userId="15028f3c-0a13-4345-9369-dac953ae4f16" providerId="ADAL" clId="{3E8E2910-2085-1648-B1F8-BCC412238900}" dt="2020-10-15T15:49:17.249" v="0" actId="20577"/>
        <pc:sldMkLst>
          <pc:docMk/>
          <pc:sldMk cId="0" sldId="285"/>
        </pc:sldMkLst>
        <pc:spChg chg="mod">
          <ac:chgData name="Kathryn Leeber" userId="15028f3c-0a13-4345-9369-dac953ae4f16" providerId="ADAL" clId="{3E8E2910-2085-1648-B1F8-BCC412238900}" dt="2020-10-15T15:49:17.249" v="0" actId="20577"/>
          <ac:spMkLst>
            <pc:docMk/>
            <pc:sldMk cId="0" sldId="285"/>
            <ac:spMk id="18435" creationId="{00000000-0000-0000-0000-000000000000}"/>
          </ac:spMkLst>
        </pc:spChg>
      </pc:sldChg>
      <pc:sldChg chg="modSp mod">
        <pc:chgData name="Kathryn Leeber" userId="15028f3c-0a13-4345-9369-dac953ae4f16" providerId="ADAL" clId="{3E8E2910-2085-1648-B1F8-BCC412238900}" dt="2020-10-15T15:49:43.152" v="3" actId="20577"/>
        <pc:sldMkLst>
          <pc:docMk/>
          <pc:sldMk cId="0" sldId="287"/>
        </pc:sldMkLst>
        <pc:spChg chg="mod">
          <ac:chgData name="Kathryn Leeber" userId="15028f3c-0a13-4345-9369-dac953ae4f16" providerId="ADAL" clId="{3E8E2910-2085-1648-B1F8-BCC412238900}" dt="2020-10-15T15:49:43.152" v="3" actId="20577"/>
          <ac:spMkLst>
            <pc:docMk/>
            <pc:sldMk cId="0" sldId="287"/>
            <ac:spMk id="20483" creationId="{00000000-0000-0000-0000-000000000000}"/>
          </ac:spMkLst>
        </pc:spChg>
      </pc:sldChg>
    </pc:docChg>
  </pc:docChgLst>
  <pc:docChgLst>
    <pc:chgData name="Kathryn Leeber" userId="15028f3c-0a13-4345-9369-dac953ae4f16" providerId="ADAL" clId="{4044A628-39D7-5040-B865-3CA16468F026}"/>
    <pc:docChg chg="undo redo custSel modSld modMainMaster">
      <pc:chgData name="Kathryn Leeber" userId="15028f3c-0a13-4345-9369-dac953ae4f16" providerId="ADAL" clId="{4044A628-39D7-5040-B865-3CA16468F026}" dt="2020-06-23T12:42:10.394" v="22" actId="20577"/>
      <pc:docMkLst>
        <pc:docMk/>
      </pc:docMkLst>
      <pc:sldChg chg="addSp delSp modSp">
        <pc:chgData name="Kathryn Leeber" userId="15028f3c-0a13-4345-9369-dac953ae4f16" providerId="ADAL" clId="{4044A628-39D7-5040-B865-3CA16468F026}" dt="2020-06-23T12:40:46.108" v="18" actId="1076"/>
        <pc:sldMkLst>
          <pc:docMk/>
          <pc:sldMk cId="1732698309" sldId="258"/>
        </pc:sldMkLst>
        <pc:spChg chg="add del mod">
          <ac:chgData name="Kathryn Leeber" userId="15028f3c-0a13-4345-9369-dac953ae4f16" providerId="ADAL" clId="{4044A628-39D7-5040-B865-3CA16468F026}" dt="2020-06-23T12:40:44.109" v="14" actId="478"/>
          <ac:spMkLst>
            <pc:docMk/>
            <pc:sldMk cId="1732698309" sldId="258"/>
            <ac:spMk id="3" creationId="{20A9DDFA-3E2F-FD4E-BA8A-771DAB089E58}"/>
          </ac:spMkLst>
        </pc:spChg>
        <pc:picChg chg="add del mod">
          <ac:chgData name="Kathryn Leeber" userId="15028f3c-0a13-4345-9369-dac953ae4f16" providerId="ADAL" clId="{4044A628-39D7-5040-B865-3CA16468F026}" dt="2020-06-23T12:40:46.108" v="18" actId="1076"/>
          <ac:picMkLst>
            <pc:docMk/>
            <pc:sldMk cId="1732698309" sldId="258"/>
            <ac:picMk id="5" creationId="{72745D91-033E-FE49-8C69-8A2627DA39F1}"/>
          </ac:picMkLst>
        </pc:picChg>
        <pc:picChg chg="add del">
          <ac:chgData name="Kathryn Leeber" userId="15028f3c-0a13-4345-9369-dac953ae4f16" providerId="ADAL" clId="{4044A628-39D7-5040-B865-3CA16468F026}" dt="2020-06-23T12:40:43.718" v="13" actId="478"/>
          <ac:picMkLst>
            <pc:docMk/>
            <pc:sldMk cId="1732698309" sldId="258"/>
            <ac:picMk id="23" creationId="{DE3B0E28-485E-BB45-B53C-65FC375BD23F}"/>
          </ac:picMkLst>
        </pc:picChg>
      </pc:sldChg>
      <pc:sldMasterChg chg="modSp modSldLayout">
        <pc:chgData name="Kathryn Leeber" userId="15028f3c-0a13-4345-9369-dac953ae4f16" providerId="ADAL" clId="{4044A628-39D7-5040-B865-3CA16468F026}" dt="2020-06-23T12:42:10.394" v="22" actId="20577"/>
        <pc:sldMasterMkLst>
          <pc:docMk/>
          <pc:sldMasterMk cId="2871921020" sldId="2147483648"/>
        </pc:sldMasterMkLst>
        <pc:spChg chg="mod">
          <ac:chgData name="Kathryn Leeber" userId="15028f3c-0a13-4345-9369-dac953ae4f16" providerId="ADAL" clId="{4044A628-39D7-5040-B865-3CA16468F026}" dt="2020-06-23T12:42:05.710" v="20" actId="20577"/>
          <ac:spMkLst>
            <pc:docMk/>
            <pc:sldMasterMk cId="2871921020" sldId="2147483648"/>
            <ac:spMk id="7" creationId="{21F38BD8-3F75-CE4C-AFEF-0C6B45F77F8C}"/>
          </ac:spMkLst>
        </pc:spChg>
        <pc:sldLayoutChg chg="modSp">
          <pc:chgData name="Kathryn Leeber" userId="15028f3c-0a13-4345-9369-dac953ae4f16" providerId="ADAL" clId="{4044A628-39D7-5040-B865-3CA16468F026}" dt="2020-06-23T12:42:10.394" v="22" actId="20577"/>
          <pc:sldLayoutMkLst>
            <pc:docMk/>
            <pc:sldMasterMk cId="2871921020" sldId="2147483648"/>
            <pc:sldLayoutMk cId="3047549913" sldId="2147483649"/>
          </pc:sldLayoutMkLst>
          <pc:spChg chg="mod">
            <ac:chgData name="Kathryn Leeber" userId="15028f3c-0a13-4345-9369-dac953ae4f16" providerId="ADAL" clId="{4044A628-39D7-5040-B865-3CA16468F026}" dt="2020-06-23T12:42:10.394" v="22" actId="20577"/>
            <ac:spMkLst>
              <pc:docMk/>
              <pc:sldMasterMk cId="2871921020" sldId="2147483648"/>
              <pc:sldLayoutMk cId="3047549913" sldId="2147483649"/>
              <ac:spMk id="17" creationId="{BEEECFBC-FB4D-9945-A4FF-28E342055AC3}"/>
            </ac:spMkLst>
          </pc:spChg>
        </pc:sldLayoutChg>
      </pc:sldMasterChg>
    </pc:docChg>
  </pc:docChgLst>
  <pc:docChgLst>
    <pc:chgData name="Kathryn Leeber" userId="15028f3c-0a13-4345-9369-dac953ae4f16" providerId="ADAL" clId="{B28743F6-1A03-1C49-B1E3-0445DEF507DD}"/>
    <pc:docChg chg="modMainMaster">
      <pc:chgData name="Kathryn Leeber" userId="15028f3c-0a13-4345-9369-dac953ae4f16" providerId="ADAL" clId="{B28743F6-1A03-1C49-B1E3-0445DEF507DD}" dt="2020-02-13T16:18:02.198" v="12"/>
      <pc:docMkLst>
        <pc:docMk/>
      </pc:docMkLst>
      <pc:sldMasterChg chg="modSp modSldLayout">
        <pc:chgData name="Kathryn Leeber" userId="15028f3c-0a13-4345-9369-dac953ae4f16" providerId="ADAL" clId="{B28743F6-1A03-1C49-B1E3-0445DEF507DD}" dt="2020-02-13T16:18:02.198" v="12"/>
        <pc:sldMasterMkLst>
          <pc:docMk/>
          <pc:sldMasterMk cId="2871921020" sldId="2147483648"/>
        </pc:sldMasterMkLst>
        <pc:spChg chg="mod">
          <ac:chgData name="Kathryn Leeber" userId="15028f3c-0a13-4345-9369-dac953ae4f16" providerId="ADAL" clId="{B28743F6-1A03-1C49-B1E3-0445DEF507DD}" dt="2020-02-13T16:17:59.566" v="10" actId="20577"/>
          <ac:spMkLst>
            <pc:docMk/>
            <pc:sldMasterMk cId="2871921020" sldId="2147483648"/>
            <ac:spMk id="7" creationId="{21F38BD8-3F75-CE4C-AFEF-0C6B45F77F8C}"/>
          </ac:spMkLst>
        </pc:spChg>
        <pc:sldLayoutChg chg="modSp">
          <pc:chgData name="Kathryn Leeber" userId="15028f3c-0a13-4345-9369-dac953ae4f16" providerId="ADAL" clId="{B28743F6-1A03-1C49-B1E3-0445DEF507DD}" dt="2020-02-13T16:17:43.862" v="1" actId="20577"/>
          <pc:sldLayoutMkLst>
            <pc:docMk/>
            <pc:sldMasterMk cId="2871921020" sldId="2147483648"/>
            <pc:sldLayoutMk cId="3047549913" sldId="2147483649"/>
          </pc:sldLayoutMkLst>
          <pc:spChg chg="mod">
            <ac:chgData name="Kathryn Leeber" userId="15028f3c-0a13-4345-9369-dac953ae4f16" providerId="ADAL" clId="{B28743F6-1A03-1C49-B1E3-0445DEF507DD}" dt="2020-02-13T16:17:43.862" v="1" actId="20577"/>
            <ac:spMkLst>
              <pc:docMk/>
              <pc:sldMasterMk cId="2871921020" sldId="2147483648"/>
              <pc:sldLayoutMk cId="3047549913" sldId="2147483649"/>
              <ac:spMk id="17" creationId="{BEEECFBC-FB4D-9945-A4FF-28E342055AC3}"/>
            </ac:spMkLst>
          </pc:spChg>
        </pc:sldLayoutChg>
        <pc:sldLayoutChg chg="addSp delSp modSp">
          <pc:chgData name="Kathryn Leeber" userId="15028f3c-0a13-4345-9369-dac953ae4f16" providerId="ADAL" clId="{B28743F6-1A03-1C49-B1E3-0445DEF507DD}" dt="2020-02-13T16:18:02.198" v="12"/>
          <pc:sldLayoutMkLst>
            <pc:docMk/>
            <pc:sldMasterMk cId="2871921020" sldId="2147483648"/>
            <pc:sldLayoutMk cId="541333461" sldId="2147483650"/>
          </pc:sldLayoutMkLst>
          <pc:spChg chg="add del mod">
            <ac:chgData name="Kathryn Leeber" userId="15028f3c-0a13-4345-9369-dac953ae4f16" providerId="ADAL" clId="{B28743F6-1A03-1C49-B1E3-0445DEF507DD}" dt="2020-02-13T16:17:54.668" v="6"/>
            <ac:spMkLst>
              <pc:docMk/>
              <pc:sldMasterMk cId="2871921020" sldId="2147483648"/>
              <pc:sldLayoutMk cId="541333461" sldId="2147483650"/>
              <ac:spMk id="4" creationId="{871F1C4F-A8F9-1F4B-BD53-A973952FCD4D}"/>
            </ac:spMkLst>
          </pc:spChg>
          <pc:spChg chg="add del mod">
            <ac:chgData name="Kathryn Leeber" userId="15028f3c-0a13-4345-9369-dac953ae4f16" providerId="ADAL" clId="{B28743F6-1A03-1C49-B1E3-0445DEF507DD}" dt="2020-02-13T16:17:55.458" v="8"/>
            <ac:spMkLst>
              <pc:docMk/>
              <pc:sldMasterMk cId="2871921020" sldId="2147483648"/>
              <pc:sldLayoutMk cId="541333461" sldId="2147483650"/>
              <ac:spMk id="5" creationId="{610C8031-AA29-DF4E-9489-DD5CC332486E}"/>
            </ac:spMkLst>
          </pc:spChg>
          <pc:spChg chg="add del mod">
            <ac:chgData name="Kathryn Leeber" userId="15028f3c-0a13-4345-9369-dac953ae4f16" providerId="ADAL" clId="{B28743F6-1A03-1C49-B1E3-0445DEF507DD}" dt="2020-02-13T16:18:02.198" v="12"/>
            <ac:spMkLst>
              <pc:docMk/>
              <pc:sldMasterMk cId="2871921020" sldId="2147483648"/>
              <pc:sldLayoutMk cId="541333461" sldId="2147483650"/>
              <ac:spMk id="6" creationId="{BA27C1AE-420D-C44E-A118-D4B33F430C7C}"/>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latin typeface="Arial" panose="020B06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EBDA6D-DC69-4DCE-BAF7-6763517D3376}" type="datetimeFigureOut">
              <a:rPr lang="en-US">
                <a:latin typeface="Arial" panose="020B0604020202020204" pitchFamily="34" charset="0"/>
              </a:rPr>
              <a:t>12/18/20</a:t>
            </a:fld>
            <a:endParaRPr dirty="0">
              <a:latin typeface="Arial" panose="020B06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latin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977E94-A6AB-4E02-8E43-E89F9CF4757F}" type="slidenum">
              <a:rPr>
                <a:latin typeface="Arial" panose="020B0604020202020204" pitchFamily="34" charset="0"/>
              </a:rPr>
              <a:t>‹#›</a:t>
            </a:fld>
            <a:endParaRPr dirty="0">
              <a:latin typeface="Arial" panose="020B0604020202020204" pitchFamily="34" charset="0"/>
            </a:endParaRPr>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237F6C43-988E-4257-9A1C-C162EF036D58}" type="datetimeFigureOut">
              <a:rPr lang="en-US" smtClean="0"/>
              <a:pPr/>
              <a:t>12/18/20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DED491D0-8E1B-49C7-849B-A28568D94497}" type="slidenum">
              <a:rPr lang="en-US" smtClean="0"/>
              <a:pPr/>
              <a:t>‹#›</a:t>
            </a:fld>
            <a:endParaRPr lang="en-US" dirty="0"/>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National EMS Education Standard Competencies</a:t>
            </a:r>
          </a:p>
          <a:p>
            <a:endParaRPr lang="en-US" altLang="en-US" b="1" dirty="0">
              <a:latin typeface="Times New Roman" charset="0"/>
              <a:ea typeface="MS PGothic" charset="-128"/>
            </a:endParaRPr>
          </a:p>
          <a:p>
            <a:r>
              <a:rPr lang="en-US" altLang="en-US" dirty="0">
                <a:latin typeface="Times New Roman" charset="0"/>
                <a:ea typeface="MS PGothic" charset="-128"/>
              </a:rPr>
              <a:t>Trauma</a:t>
            </a:r>
          </a:p>
          <a:p>
            <a:r>
              <a:rPr lang="en-US" altLang="en-US" dirty="0">
                <a:latin typeface="Times New Roman" charset="0"/>
                <a:ea typeface="MS PGothic" charset="-128"/>
              </a:rPr>
              <a:t>Applies fundamental knowledge to provide basic emergency care and transportation based on assessment findings for an acutely injured patient.</a:t>
            </a:r>
          </a:p>
          <a:p>
            <a:endParaRPr lang="en-US" altLang="en-US" dirty="0">
              <a:latin typeface="Times New Roman" charset="0"/>
              <a:ea typeface="MS PGothic" charset="-128"/>
            </a:endParaRPr>
          </a:p>
        </p:txBody>
      </p:sp>
      <p:sp>
        <p:nvSpPr>
          <p:cNvPr id="1228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AA3B8CA-0358-9541-913A-12AD4E5EDCFB}" type="slidenum">
              <a:rPr lang="en-US" altLang="en-US" sz="1200"/>
              <a:pPr eaLnBrk="1" hangingPunct="1"/>
              <a:t>2</a:t>
            </a:fld>
            <a:endParaRPr lang="en-US" altLang="en-US" sz="1200" dirty="0"/>
          </a:p>
        </p:txBody>
      </p:sp>
    </p:spTree>
    <p:extLst>
      <p:ext uri="{BB962C8B-B14F-4D97-AF65-F5344CB8AC3E}">
        <p14:creationId xmlns:p14="http://schemas.microsoft.com/office/powerpoint/2010/main" val="1378268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1800"/>
              </a:spcBef>
              <a:spcAft>
                <a:spcPts val="600"/>
              </a:spcAft>
            </a:pPr>
            <a:r>
              <a:rPr lang="en-US" altLang="en-US" sz="1800" dirty="0">
                <a:latin typeface="Times New Roman" charset="0"/>
                <a:ea typeface="MS PGothic" charset="-128"/>
              </a:rPr>
              <a:t>Lecture Outline</a:t>
            </a:r>
          </a:p>
          <a:p>
            <a:pPr>
              <a:spcBef>
                <a:spcPts val="1800"/>
              </a:spcBef>
              <a:spcAft>
                <a:spcPts val="600"/>
              </a:spcAft>
            </a:pPr>
            <a:endParaRPr lang="en-US" altLang="en-US" sz="1800" dirty="0">
              <a:latin typeface="Times New Roman" charset="0"/>
              <a:ea typeface="MS PGothic" charset="-128"/>
            </a:endParaRPr>
          </a:p>
          <a:p>
            <a:pPr>
              <a:spcBef>
                <a:spcPts val="1800"/>
              </a:spcBef>
              <a:spcAft>
                <a:spcPts val="600"/>
              </a:spcAft>
            </a:pPr>
            <a:r>
              <a:rPr lang="en-US" altLang="en-US" sz="1800" dirty="0">
                <a:latin typeface="Times New Roman" charset="0"/>
                <a:ea typeface="MS PGothic" charset="-128"/>
              </a:rPr>
              <a:t>III. Mechanism of Injury Profiles</a:t>
            </a:r>
          </a:p>
          <a:p>
            <a:r>
              <a:rPr lang="en-US" altLang="en-US" dirty="0">
                <a:latin typeface="Times New Roman" charset="0"/>
                <a:ea typeface="MS PGothic" charset="-128"/>
              </a:rPr>
              <a:t>A.    Different types of MOIs will produce many types of injuries.</a:t>
            </a:r>
            <a:endParaRPr lang="en-IN" altLang="en-US" b="1" dirty="0">
              <a:latin typeface="Times New Roman" charset="0"/>
              <a:ea typeface="MS PGothic" charset="-128"/>
            </a:endParaRPr>
          </a:p>
          <a:p>
            <a:r>
              <a:rPr lang="en-US" altLang="en-US" dirty="0">
                <a:latin typeface="Times New Roman" charset="0"/>
                <a:ea typeface="MS PGothic" charset="-128"/>
              </a:rPr>
              <a:t>       1.    Nonsignificant MOIs</a:t>
            </a:r>
            <a:endParaRPr lang="en-IN" altLang="en-US" dirty="0">
              <a:latin typeface="Times New Roman" charset="0"/>
              <a:ea typeface="MS PGothic" charset="-128"/>
            </a:endParaRPr>
          </a:p>
          <a:p>
            <a:r>
              <a:rPr lang="en-US" altLang="en-US" dirty="0">
                <a:latin typeface="Times New Roman" charset="0"/>
                <a:ea typeface="MS PGothic" charset="-128"/>
              </a:rPr>
              <a:t>              a.    Injury to an isolated body part</a:t>
            </a:r>
            <a:endParaRPr lang="en-IN" altLang="en-US" dirty="0">
              <a:latin typeface="Times New Roman" charset="0"/>
              <a:ea typeface="MS PGothic" charset="-128"/>
            </a:endParaRPr>
          </a:p>
          <a:p>
            <a:r>
              <a:rPr lang="en-US" altLang="en-US" dirty="0">
                <a:latin typeface="Times New Roman" charset="0"/>
                <a:ea typeface="MS PGothic" charset="-128"/>
              </a:rPr>
              <a:t>              b.    A fall without the loss of consciousness</a:t>
            </a:r>
            <a:endParaRPr lang="en-IN" altLang="en-US" dirty="0">
              <a:latin typeface="Times New Roman" charset="0"/>
              <a:ea typeface="MS PGothic" charset="-128"/>
            </a:endParaRPr>
          </a:p>
        </p:txBody>
      </p:sp>
      <p:sp>
        <p:nvSpPr>
          <p:cNvPr id="132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A8D3729-6B3D-4F41-9009-D367C75617DF}" type="slidenum">
              <a:rPr lang="en-US" altLang="en-US" sz="1200"/>
              <a:pPr eaLnBrk="1" hangingPunct="1"/>
              <a:t>11</a:t>
            </a:fld>
            <a:endParaRPr lang="en-US" altLang="en-US" sz="1200" dirty="0"/>
          </a:p>
        </p:txBody>
      </p:sp>
    </p:spTree>
    <p:extLst>
      <p:ext uri="{BB962C8B-B14F-4D97-AF65-F5344CB8AC3E}">
        <p14:creationId xmlns:p14="http://schemas.microsoft.com/office/powerpoint/2010/main" val="14537394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indent="-228600">
              <a:spcBef>
                <a:spcPts val="600"/>
              </a:spcBef>
              <a:spcAft>
                <a:spcPts val="600"/>
              </a:spcAft>
              <a:tabLst>
                <a:tab pos="228600" algn="l"/>
                <a:tab pos="-11430" algn="l"/>
              </a:tabLst>
              <a:defRPr/>
            </a:pPr>
            <a:r>
              <a:rPr lang="en-US" altLang="en-US" dirty="0">
                <a:cs typeface="ＭＳ Ｐゴシック" charset="0"/>
              </a:rPr>
              <a:t>Lecture Outline</a:t>
            </a:r>
          </a:p>
          <a:p>
            <a:pPr indent="-228600">
              <a:spcBef>
                <a:spcPts val="600"/>
              </a:spcBef>
              <a:spcAft>
                <a:spcPts val="600"/>
              </a:spcAft>
              <a:tabLst>
                <a:tab pos="228600" algn="l"/>
                <a:tab pos="-11430" algn="l"/>
              </a:tabLst>
              <a:defRPr/>
            </a:pPr>
            <a:endParaRPr lang="en-US" altLang="en-US" dirty="0">
              <a:cs typeface="ＭＳ Ｐゴシック" charset="0"/>
            </a:endParaRPr>
          </a:p>
          <a:p>
            <a:pPr>
              <a:defRPr/>
            </a:pPr>
            <a:r>
              <a:rPr lang="en-US" dirty="0"/>
              <a:t>2.    Significant MOIs</a:t>
            </a:r>
            <a:endParaRPr lang="en-IN" dirty="0"/>
          </a:p>
          <a:p>
            <a:pPr>
              <a:defRPr/>
            </a:pPr>
            <a:r>
              <a:rPr lang="en-US" dirty="0"/>
              <a:t>       a.    Injury to more than one body system (multisystem trauma)</a:t>
            </a:r>
            <a:endParaRPr lang="en-IN" dirty="0"/>
          </a:p>
          <a:p>
            <a:pPr>
              <a:defRPr/>
            </a:pPr>
            <a:r>
              <a:rPr lang="en-US" dirty="0"/>
              <a:t>       b.    Falls from heights</a:t>
            </a:r>
            <a:endParaRPr lang="en-IN" dirty="0"/>
          </a:p>
          <a:p>
            <a:pPr>
              <a:defRPr/>
            </a:pPr>
            <a:r>
              <a:rPr lang="en-US" dirty="0"/>
              <a:t>       c.    Motor vehicle and motorcycle crashes</a:t>
            </a:r>
            <a:endParaRPr lang="en-IN" dirty="0"/>
          </a:p>
          <a:p>
            <a:pPr>
              <a:defRPr/>
            </a:pPr>
            <a:r>
              <a:rPr lang="en-US" dirty="0"/>
              <a:t>       d.    Car versus pedestrian (or bicycle or motorcycle)</a:t>
            </a:r>
            <a:endParaRPr lang="en-IN" dirty="0"/>
          </a:p>
          <a:p>
            <a:pPr>
              <a:defRPr/>
            </a:pPr>
            <a:r>
              <a:rPr lang="en-US" dirty="0"/>
              <a:t>       e.    Gunshot wounds</a:t>
            </a:r>
            <a:endParaRPr lang="en-IN" dirty="0"/>
          </a:p>
          <a:p>
            <a:pPr>
              <a:defRPr/>
            </a:pPr>
            <a:r>
              <a:rPr lang="en-US" dirty="0"/>
              <a:t>       f.     Stabbings</a:t>
            </a:r>
            <a:endParaRPr lang="en-IN" dirty="0"/>
          </a:p>
        </p:txBody>
      </p:sp>
      <p:sp>
        <p:nvSpPr>
          <p:cNvPr id="133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D17D0B3-534E-DC41-B9EC-FF3AC28BAC32}" type="slidenum">
              <a:rPr lang="en-US" altLang="en-US" sz="1200"/>
              <a:pPr eaLnBrk="1" hangingPunct="1"/>
              <a:t>12</a:t>
            </a:fld>
            <a:endParaRPr lang="en-US" altLang="en-US" sz="1200" dirty="0"/>
          </a:p>
        </p:txBody>
      </p:sp>
    </p:spTree>
    <p:extLst>
      <p:ext uri="{BB962C8B-B14F-4D97-AF65-F5344CB8AC3E}">
        <p14:creationId xmlns:p14="http://schemas.microsoft.com/office/powerpoint/2010/main" val="10778203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1800"/>
              </a:spcBef>
              <a:spcAft>
                <a:spcPts val="600"/>
              </a:spcAft>
            </a:pPr>
            <a:r>
              <a:rPr lang="en-US" altLang="en-US" sz="2000" dirty="0">
                <a:latin typeface="Times New Roman" charset="0"/>
                <a:ea typeface="MS PGothic" charset="-128"/>
              </a:rPr>
              <a:t>Lecture Outline</a:t>
            </a:r>
          </a:p>
          <a:p>
            <a:pPr>
              <a:spcBef>
                <a:spcPts val="1800"/>
              </a:spcBef>
              <a:spcAft>
                <a:spcPts val="600"/>
              </a:spcAft>
            </a:pPr>
            <a:endParaRPr lang="en-US" altLang="en-US" sz="2000" dirty="0">
              <a:latin typeface="Times New Roman" charset="0"/>
              <a:ea typeface="MS PGothic" charset="-128"/>
            </a:endParaRPr>
          </a:p>
          <a:p>
            <a:pPr>
              <a:spcBef>
                <a:spcPts val="1800"/>
              </a:spcBef>
              <a:spcAft>
                <a:spcPts val="600"/>
              </a:spcAft>
            </a:pPr>
            <a:r>
              <a:rPr lang="en-US" altLang="en-US" sz="2000" dirty="0">
                <a:latin typeface="Times New Roman" charset="0"/>
                <a:ea typeface="MS PGothic" charset="-128"/>
              </a:rPr>
              <a:t>IV. Blunt and Penetrating Trauma</a:t>
            </a:r>
          </a:p>
          <a:p>
            <a:r>
              <a:rPr lang="en-US" altLang="en-US" dirty="0">
                <a:latin typeface="Times New Roman" charset="0"/>
                <a:ea typeface="MS PGothic" charset="-128"/>
              </a:rPr>
              <a:t>A.    Traumatic injuries can be divided into two separate categories: blunt trauma and penetrating trauma.</a:t>
            </a:r>
            <a:endParaRPr lang="en-IN" altLang="en-US" b="1" dirty="0">
              <a:latin typeface="Times New Roman" charset="0"/>
              <a:ea typeface="MS PGothic" charset="-128"/>
            </a:endParaRPr>
          </a:p>
          <a:p>
            <a:r>
              <a:rPr lang="en-US" altLang="en-US" dirty="0">
                <a:latin typeface="Times New Roman" charset="0"/>
                <a:ea typeface="MS PGothic" charset="-128"/>
              </a:rPr>
              <a:t>       1.    Blunt trauma is the result of force to the body that causes injury without penetrating the soft tissues or internal organs and cavities.</a:t>
            </a:r>
            <a:endParaRPr lang="en-IN" altLang="en-US" dirty="0">
              <a:latin typeface="Times New Roman" charset="0"/>
              <a:ea typeface="MS PGothic" charset="-128"/>
            </a:endParaRPr>
          </a:p>
          <a:p>
            <a:r>
              <a:rPr lang="en-US" altLang="en-US" dirty="0">
                <a:latin typeface="Times New Roman" charset="0"/>
                <a:ea typeface="MS PGothic" charset="-128"/>
              </a:rPr>
              <a:t>       2.    Penetrating trauma causes injury by objects that primarily pierce and penetrate the surface of the body and cause damage to soft tissues, internal organs, and body cavities.</a:t>
            </a:r>
            <a:endParaRPr lang="en-IN" altLang="en-US" dirty="0">
              <a:latin typeface="Times New Roman" charset="0"/>
              <a:ea typeface="MS PGothic" charset="-128"/>
            </a:endParaRPr>
          </a:p>
          <a:p>
            <a:r>
              <a:rPr lang="en-US" altLang="en-US" dirty="0">
                <a:latin typeface="Times New Roman" charset="0"/>
                <a:ea typeface="MS PGothic" charset="-128"/>
              </a:rPr>
              <a:t>       3.    Either type may occur from a variety of MOIs.</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134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8F8C65C-0C77-0A4D-BA1C-A8158B630C38}" type="slidenum">
              <a:rPr lang="en-US" altLang="en-US" sz="1200"/>
              <a:pPr eaLnBrk="1" hangingPunct="1"/>
              <a:t>13</a:t>
            </a:fld>
            <a:endParaRPr lang="en-US" altLang="en-US" sz="1200" dirty="0"/>
          </a:p>
        </p:txBody>
      </p:sp>
    </p:spTree>
    <p:extLst>
      <p:ext uri="{BB962C8B-B14F-4D97-AF65-F5344CB8AC3E}">
        <p14:creationId xmlns:p14="http://schemas.microsoft.com/office/powerpoint/2010/main" val="9024129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1800"/>
              </a:spcBef>
              <a:spcAft>
                <a:spcPts val="600"/>
              </a:spcAft>
            </a:pPr>
            <a:r>
              <a:rPr lang="en-US" altLang="en-US" sz="2000" dirty="0">
                <a:latin typeface="Times New Roman" charset="0"/>
                <a:ea typeface="MS PGothic" charset="-128"/>
              </a:rPr>
              <a:t>Lecture Outline</a:t>
            </a:r>
          </a:p>
          <a:p>
            <a:pPr>
              <a:spcBef>
                <a:spcPts val="1800"/>
              </a:spcBef>
              <a:spcAft>
                <a:spcPts val="600"/>
              </a:spcAft>
            </a:pPr>
            <a:endParaRPr lang="en-US" altLang="en-US" sz="2000" dirty="0">
              <a:latin typeface="Times New Roman" charset="0"/>
              <a:ea typeface="MS PGothic" charset="-128"/>
            </a:endParaRPr>
          </a:p>
          <a:p>
            <a:pPr>
              <a:spcBef>
                <a:spcPts val="1800"/>
              </a:spcBef>
              <a:spcAft>
                <a:spcPts val="600"/>
              </a:spcAft>
            </a:pPr>
            <a:r>
              <a:rPr lang="en-US" altLang="en-US" sz="2000" dirty="0">
                <a:latin typeface="Times New Roman" charset="0"/>
                <a:ea typeface="MS PGothic" charset="-128"/>
              </a:rPr>
              <a:t>V. Blunt Trauma</a:t>
            </a:r>
          </a:p>
          <a:p>
            <a:r>
              <a:rPr lang="en-US" altLang="en-US" dirty="0">
                <a:latin typeface="Times New Roman" charset="0"/>
                <a:ea typeface="MS PGothic" charset="-128"/>
              </a:rPr>
              <a:t>A.    Blunt trauma results from an object making contact with the body.</a:t>
            </a:r>
            <a:endParaRPr lang="en-IN" altLang="en-US" b="1" dirty="0">
              <a:latin typeface="Times New Roman" charset="0"/>
              <a:ea typeface="MS PGothic" charset="-128"/>
            </a:endParaRPr>
          </a:p>
          <a:p>
            <a:r>
              <a:rPr lang="en-US" altLang="en-US" dirty="0">
                <a:latin typeface="Times New Roman" charset="0"/>
                <a:ea typeface="MS PGothic" charset="-128"/>
              </a:rPr>
              <a:t>       1.    Motor vehicle crashes and falls are the most common MOIs.</a:t>
            </a:r>
            <a:endParaRPr lang="en-IN" altLang="en-US" dirty="0">
              <a:latin typeface="Times New Roman" charset="0"/>
              <a:ea typeface="MS PGothic" charset="-128"/>
            </a:endParaRPr>
          </a:p>
          <a:p>
            <a:r>
              <a:rPr lang="en-US" altLang="en-US" dirty="0">
                <a:latin typeface="Times New Roman" charset="0"/>
                <a:ea typeface="MS PGothic" charset="-128"/>
              </a:rPr>
              <a:t>       2.    Be alert to skin discoloration and pain as they may be the only signs of blunt trauma.</a:t>
            </a:r>
            <a:endParaRPr lang="en-IN" altLang="en-US" dirty="0">
              <a:latin typeface="Times New Roman" charset="0"/>
              <a:ea typeface="MS PGothic" charset="-128"/>
            </a:endParaRPr>
          </a:p>
          <a:p>
            <a:r>
              <a:rPr lang="en-US" altLang="en-US" dirty="0">
                <a:latin typeface="Times New Roman" charset="0"/>
                <a:ea typeface="MS PGothic" charset="-128"/>
              </a:rPr>
              <a:t>       3.    Maintain a high index of suspicion for hidden injuries.</a:t>
            </a:r>
            <a:endParaRPr lang="en-IN" altLang="en-US" dirty="0">
              <a:latin typeface="Times New Roman" charset="0"/>
              <a:ea typeface="MS PGothic" charset="-128"/>
            </a:endParaRPr>
          </a:p>
        </p:txBody>
      </p:sp>
      <p:sp>
        <p:nvSpPr>
          <p:cNvPr id="135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C8FE3C6-888B-8545-B33C-6A454E6DCB79}" type="slidenum">
              <a:rPr lang="en-US" altLang="en-US" sz="1200"/>
              <a:pPr eaLnBrk="1" hangingPunct="1"/>
              <a:t>14</a:t>
            </a:fld>
            <a:endParaRPr lang="en-US" altLang="en-US" sz="1200" dirty="0"/>
          </a:p>
        </p:txBody>
      </p:sp>
    </p:spTree>
    <p:extLst>
      <p:ext uri="{BB962C8B-B14F-4D97-AF65-F5344CB8AC3E}">
        <p14:creationId xmlns:p14="http://schemas.microsoft.com/office/powerpoint/2010/main" val="13249691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indent="-228600">
              <a:spcBef>
                <a:spcPts val="600"/>
              </a:spcBef>
              <a:spcAft>
                <a:spcPts val="600"/>
              </a:spcAft>
              <a:tabLst>
                <a:tab pos="228600" algn="l"/>
                <a:tab pos="-11430" algn="l"/>
              </a:tabLst>
              <a:defRPr/>
            </a:pPr>
            <a:r>
              <a:rPr lang="en-US" altLang="en-US" dirty="0">
                <a:cs typeface="ＭＳ Ｐゴシック" charset="0"/>
              </a:rPr>
              <a:t>Lecture Outline</a:t>
            </a:r>
          </a:p>
          <a:p>
            <a:pPr indent="-228600">
              <a:spcBef>
                <a:spcPts val="600"/>
              </a:spcBef>
              <a:spcAft>
                <a:spcPts val="600"/>
              </a:spcAft>
              <a:tabLst>
                <a:tab pos="228600" algn="l"/>
                <a:tab pos="-11430" algn="l"/>
              </a:tabLst>
              <a:defRPr/>
            </a:pPr>
            <a:endParaRPr lang="en-US" altLang="en-US" dirty="0">
              <a:cs typeface="ＭＳ Ｐゴシック" charset="0"/>
            </a:endParaRPr>
          </a:p>
          <a:p>
            <a:pPr>
              <a:defRPr/>
            </a:pPr>
            <a:r>
              <a:rPr lang="en-US" dirty="0"/>
              <a:t>B.    Vehicular crashes </a:t>
            </a:r>
          </a:p>
          <a:p>
            <a:pPr>
              <a:defRPr/>
            </a:pPr>
            <a:r>
              <a:rPr lang="en-US" dirty="0"/>
              <a:t>       1.   A crash typically consists of three collisions.</a:t>
            </a:r>
            <a:endParaRPr lang="en-IN" dirty="0"/>
          </a:p>
          <a:p>
            <a:pPr>
              <a:defRPr/>
            </a:pPr>
            <a:r>
              <a:rPr lang="en-US" dirty="0"/>
              <a:t>             a.    Car against another car, tree, or object</a:t>
            </a:r>
            <a:endParaRPr lang="en-IN" dirty="0"/>
          </a:p>
          <a:p>
            <a:pPr>
              <a:defRPr/>
            </a:pPr>
            <a:r>
              <a:rPr lang="en-US" dirty="0"/>
              <a:t>                    i.    By assessing the vehicle that has crashed, you can often determine the MOI.</a:t>
            </a:r>
            <a:endParaRPr lang="en-IN" dirty="0"/>
          </a:p>
        </p:txBody>
      </p:sp>
      <p:sp>
        <p:nvSpPr>
          <p:cNvPr id="137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44BE0CF-2D52-8246-8734-E641A48414CD}" type="slidenum">
              <a:rPr lang="en-US" altLang="en-US" sz="1200"/>
              <a:pPr eaLnBrk="1" hangingPunct="1"/>
              <a:t>15</a:t>
            </a:fld>
            <a:endParaRPr lang="en-US" altLang="en-US" sz="1200" dirty="0"/>
          </a:p>
        </p:txBody>
      </p:sp>
    </p:spTree>
    <p:extLst>
      <p:ext uri="{BB962C8B-B14F-4D97-AF65-F5344CB8AC3E}">
        <p14:creationId xmlns:p14="http://schemas.microsoft.com/office/powerpoint/2010/main" val="7493237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indent="-228600">
              <a:spcBef>
                <a:spcPct val="0"/>
              </a:spcBef>
              <a:spcAft>
                <a:spcPts val="300"/>
              </a:spcAft>
              <a:tabLst>
                <a:tab pos="685800" algn="l"/>
              </a:tabLst>
              <a:defRPr/>
            </a:pPr>
            <a:r>
              <a:rPr lang="en-US" altLang="en-US" dirty="0"/>
              <a:t>Lecture Outline</a:t>
            </a:r>
          </a:p>
          <a:p>
            <a:pPr indent="-228600">
              <a:spcBef>
                <a:spcPct val="0"/>
              </a:spcBef>
              <a:spcAft>
                <a:spcPts val="300"/>
              </a:spcAft>
              <a:tabLst>
                <a:tab pos="685800" algn="l"/>
              </a:tabLst>
              <a:defRPr/>
            </a:pPr>
            <a:endParaRPr lang="en-US" altLang="en-US" dirty="0">
              <a:cs typeface="Times New Roman" pitchFamily="18" charset="0"/>
            </a:endParaRPr>
          </a:p>
          <a:p>
            <a:pPr>
              <a:defRPr/>
            </a:pPr>
            <a:r>
              <a:rPr lang="en-US" dirty="0"/>
              <a:t>b.    Passenger against the interior of the car</a:t>
            </a:r>
            <a:endParaRPr lang="en-IN" dirty="0"/>
          </a:p>
          <a:p>
            <a:pPr>
              <a:defRPr/>
            </a:pPr>
            <a:r>
              <a:rPr lang="en-US" dirty="0"/>
              <a:t>       i.    Kinetic energy produced by the passenger’s mass and velocity is converted into the work of stopping his or her body.</a:t>
            </a:r>
            <a:endParaRPr lang="en-IN" dirty="0"/>
          </a:p>
          <a:p>
            <a:pPr>
              <a:defRPr/>
            </a:pPr>
            <a:r>
              <a:rPr lang="en-US" dirty="0"/>
              <a:t>       ii.    Common passenger injuries include lower extremity fractures, rib fractures, and head trauma.</a:t>
            </a:r>
            <a:endParaRPr lang="en-IN" dirty="0"/>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395336F-BF8E-524B-A3E4-8BBF0F3DE8A1}" type="slidenum">
              <a:rPr lang="en-US" altLang="en-US" sz="1200"/>
              <a:pPr eaLnBrk="1" hangingPunct="1"/>
              <a:t>16</a:t>
            </a:fld>
            <a:endParaRPr lang="en-US" altLang="en-US" sz="1200" dirty="0"/>
          </a:p>
        </p:txBody>
      </p:sp>
    </p:spTree>
    <p:extLst>
      <p:ext uri="{BB962C8B-B14F-4D97-AF65-F5344CB8AC3E}">
        <p14:creationId xmlns:p14="http://schemas.microsoft.com/office/powerpoint/2010/main" val="10398745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indent="-228600">
              <a:spcBef>
                <a:spcPct val="0"/>
              </a:spcBef>
              <a:spcAft>
                <a:spcPts val="300"/>
              </a:spcAft>
              <a:tabLst>
                <a:tab pos="685800" algn="l"/>
              </a:tabLst>
              <a:defRPr/>
            </a:pPr>
            <a:r>
              <a:rPr lang="en-US" altLang="en-US" sz="1100" dirty="0"/>
              <a:t>Lecture Outline</a:t>
            </a:r>
          </a:p>
          <a:p>
            <a:pPr indent="-228600">
              <a:spcBef>
                <a:spcPct val="0"/>
              </a:spcBef>
              <a:spcAft>
                <a:spcPts val="300"/>
              </a:spcAft>
              <a:tabLst>
                <a:tab pos="685800" algn="l"/>
              </a:tabLst>
              <a:defRPr/>
            </a:pPr>
            <a:endParaRPr lang="en-US" altLang="en-US" sz="1100" dirty="0">
              <a:cs typeface="Times New Roman" pitchFamily="18" charset="0"/>
            </a:endParaRPr>
          </a:p>
          <a:p>
            <a:pPr>
              <a:defRPr/>
            </a:pPr>
            <a:r>
              <a:rPr lang="en-US" dirty="0"/>
              <a:t>c.    Passenger’s internal organs against the solid structures of the body</a:t>
            </a:r>
            <a:endParaRPr lang="en-IN" dirty="0"/>
          </a:p>
          <a:p>
            <a:pPr>
              <a:defRPr/>
            </a:pPr>
            <a:r>
              <a:rPr lang="en-US" dirty="0"/>
              <a:t>       i.    Internal injuries may not be as obvious as external injuries, but they are often the most life threatening.</a:t>
            </a:r>
            <a:endParaRPr lang="en-IN" dirty="0"/>
          </a:p>
        </p:txBody>
      </p:sp>
      <p:sp>
        <p:nvSpPr>
          <p:cNvPr id="139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13CD41C-C5F5-DF42-8B1C-33B6C42B9F66}" type="slidenum">
              <a:rPr lang="en-US" altLang="en-US" sz="1200"/>
              <a:pPr eaLnBrk="1" hangingPunct="1"/>
              <a:t>17</a:t>
            </a:fld>
            <a:endParaRPr lang="en-US" altLang="en-US" sz="1200" dirty="0"/>
          </a:p>
        </p:txBody>
      </p:sp>
    </p:spTree>
    <p:extLst>
      <p:ext uri="{BB962C8B-B14F-4D97-AF65-F5344CB8AC3E}">
        <p14:creationId xmlns:p14="http://schemas.microsoft.com/office/powerpoint/2010/main" val="949188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indent="-228600">
              <a:spcBef>
                <a:spcPts val="600"/>
              </a:spcBef>
              <a:spcAft>
                <a:spcPts val="600"/>
              </a:spcAft>
              <a:tabLst>
                <a:tab pos="228600" algn="l"/>
                <a:tab pos="-11430" algn="l"/>
              </a:tabLst>
              <a:defRPr/>
            </a:pPr>
            <a:r>
              <a:rPr lang="en-US" altLang="en-US" dirty="0">
                <a:cs typeface="ＭＳ Ｐゴシック" charset="0"/>
              </a:rPr>
              <a:t>Lecture Outline</a:t>
            </a:r>
          </a:p>
          <a:p>
            <a:pPr indent="-228600">
              <a:spcBef>
                <a:spcPts val="600"/>
              </a:spcBef>
              <a:spcAft>
                <a:spcPts val="600"/>
              </a:spcAft>
              <a:tabLst>
                <a:tab pos="228600" algn="l"/>
                <a:tab pos="-11430" algn="l"/>
              </a:tabLst>
              <a:defRPr/>
            </a:pPr>
            <a:endParaRPr lang="en-US" altLang="en-US" dirty="0">
              <a:cs typeface="ＭＳ Ｐゴシック" charset="0"/>
            </a:endParaRPr>
          </a:p>
          <a:p>
            <a:pPr>
              <a:defRPr/>
            </a:pPr>
            <a:r>
              <a:rPr lang="en-US" dirty="0"/>
              <a:t>d.    Significant MOIs are suggested by:</a:t>
            </a:r>
            <a:endParaRPr lang="en-IN" dirty="0"/>
          </a:p>
          <a:p>
            <a:pPr>
              <a:defRPr/>
            </a:pPr>
            <a:r>
              <a:rPr lang="en-US" dirty="0"/>
              <a:t>       a.    Death of an occupant in the vehicle</a:t>
            </a:r>
            <a:endParaRPr lang="en-IN" dirty="0"/>
          </a:p>
          <a:p>
            <a:pPr>
              <a:defRPr/>
            </a:pPr>
            <a:r>
              <a:rPr lang="en-US" dirty="0"/>
              <a:t>       b.    Severe deformity of vehicle or intrusion into vehicle</a:t>
            </a:r>
            <a:endParaRPr lang="en-IN" dirty="0"/>
          </a:p>
          <a:p>
            <a:pPr>
              <a:defRPr/>
            </a:pPr>
            <a:r>
              <a:rPr lang="en-US" dirty="0"/>
              <a:t>       c.    Moderate intrusion from a lateral accident</a:t>
            </a:r>
            <a:endParaRPr lang="en-IN" dirty="0"/>
          </a:p>
          <a:p>
            <a:pPr>
              <a:defRPr/>
            </a:pPr>
            <a:r>
              <a:rPr lang="en-US" dirty="0"/>
              <a:t>       d.    Severe damage from the rear</a:t>
            </a:r>
            <a:endParaRPr lang="en-IN" dirty="0"/>
          </a:p>
          <a:p>
            <a:pPr>
              <a:defRPr/>
            </a:pPr>
            <a:r>
              <a:rPr lang="en-US" dirty="0"/>
              <a:t>       e.    Crashes in which rotation is involved</a:t>
            </a:r>
            <a:endParaRPr lang="en-IN" dirty="0"/>
          </a:p>
          <a:p>
            <a:pPr>
              <a:defRPr/>
            </a:pPr>
            <a:r>
              <a:rPr lang="en-US" dirty="0"/>
              <a:t>       f.     Ejection from the vehicle</a:t>
            </a:r>
            <a:endParaRPr lang="en-IN" dirty="0"/>
          </a:p>
        </p:txBody>
      </p:sp>
      <p:sp>
        <p:nvSpPr>
          <p:cNvPr id="140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F26DE22-9EAB-1C4B-8A00-D0C56A54FA17}" type="slidenum">
              <a:rPr lang="en-US" altLang="en-US" sz="1200"/>
              <a:pPr eaLnBrk="1" hangingPunct="1"/>
              <a:t>18</a:t>
            </a:fld>
            <a:endParaRPr lang="en-US" altLang="en-US" sz="1200" dirty="0"/>
          </a:p>
        </p:txBody>
      </p:sp>
    </p:spTree>
    <p:extLst>
      <p:ext uri="{BB962C8B-B14F-4D97-AF65-F5344CB8AC3E}">
        <p14:creationId xmlns:p14="http://schemas.microsoft.com/office/powerpoint/2010/main" val="15072115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indent="-228600">
              <a:spcBef>
                <a:spcPts val="600"/>
              </a:spcBef>
              <a:spcAft>
                <a:spcPts val="600"/>
              </a:spcAft>
              <a:tabLst>
                <a:tab pos="228600" algn="l"/>
                <a:tab pos="-11430" algn="l"/>
              </a:tabLst>
              <a:defRPr/>
            </a:pPr>
            <a:r>
              <a:rPr lang="en-US" altLang="en-US" dirty="0">
                <a:cs typeface="ＭＳ Ｐゴシック" charset="0"/>
              </a:rPr>
              <a:t>Lecture Outline</a:t>
            </a:r>
          </a:p>
          <a:p>
            <a:pPr indent="-228600">
              <a:spcBef>
                <a:spcPts val="600"/>
              </a:spcBef>
              <a:spcAft>
                <a:spcPts val="600"/>
              </a:spcAft>
              <a:tabLst>
                <a:tab pos="228600" algn="l"/>
                <a:tab pos="-11430" algn="l"/>
              </a:tabLst>
              <a:defRPr/>
            </a:pPr>
            <a:endParaRPr lang="en-US" altLang="en-US" dirty="0">
              <a:cs typeface="ＭＳ Ｐゴシック" charset="0"/>
            </a:endParaRPr>
          </a:p>
          <a:p>
            <a:pPr>
              <a:defRPr/>
            </a:pPr>
            <a:r>
              <a:rPr lang="en-US" dirty="0"/>
              <a:t>2.    Frontal crashes</a:t>
            </a:r>
            <a:endParaRPr lang="en-IN" dirty="0"/>
          </a:p>
          <a:p>
            <a:pPr>
              <a:defRPr/>
            </a:pPr>
            <a:r>
              <a:rPr lang="en-US" dirty="0"/>
              <a:t>       a.    Evaluate the supplemental restraint system.</a:t>
            </a:r>
            <a:endParaRPr lang="en-IN" dirty="0"/>
          </a:p>
          <a:p>
            <a:pPr>
              <a:defRPr/>
            </a:pPr>
            <a:r>
              <a:rPr lang="en-US" dirty="0"/>
              <a:t>              i.   Determine whether the passenger was restrained by a full and properly applied three-point restraint.</a:t>
            </a:r>
            <a:endParaRPr lang="en-IN" dirty="0"/>
          </a:p>
          <a:p>
            <a:pPr>
              <a:defRPr/>
            </a:pPr>
            <a:r>
              <a:rPr lang="en-US" dirty="0"/>
              <a:t>              ii.   Determine whether the airbag was deployed.</a:t>
            </a:r>
            <a:endParaRPr lang="en-IN" dirty="0"/>
          </a:p>
          <a:p>
            <a:pPr>
              <a:defRPr/>
            </a:pPr>
            <a:r>
              <a:rPr lang="en-US" dirty="0"/>
              <a:t>       </a:t>
            </a:r>
            <a:r>
              <a:rPr lang="en-US" dirty="0" err="1"/>
              <a:t>b.</a:t>
            </a:r>
            <a:r>
              <a:rPr lang="en-US" dirty="0"/>
              <a:t>    Seat belts and airbags are effective in preventing a second collision inside the motor vehicle.</a:t>
            </a:r>
            <a:endParaRPr lang="en-IN" dirty="0"/>
          </a:p>
          <a:p>
            <a:pPr>
              <a:defRPr/>
            </a:pPr>
            <a:r>
              <a:rPr lang="en-US" dirty="0"/>
              <a:t>              </a:t>
            </a:r>
            <a:r>
              <a:rPr lang="en-US" dirty="0" err="1"/>
              <a:t>i.</a:t>
            </a:r>
            <a:r>
              <a:rPr lang="en-US" dirty="0"/>
              <a:t>     Seat belts may decrease the severity of the third collision.</a:t>
            </a:r>
            <a:endParaRPr lang="en-IN" dirty="0"/>
          </a:p>
          <a:p>
            <a:pPr>
              <a:defRPr/>
            </a:pPr>
            <a:r>
              <a:rPr lang="en-US" dirty="0"/>
              <a:t>              </a:t>
            </a:r>
            <a:r>
              <a:rPr lang="en-US" dirty="0" err="1"/>
              <a:t>ii.</a:t>
            </a:r>
            <a:r>
              <a:rPr lang="en-US" dirty="0"/>
              <a:t>    Airbags decrease the severity of deceleration injuries and decrease injury to the chest, face, and head.</a:t>
            </a:r>
            <a:endParaRPr lang="en-IN" dirty="0"/>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04DD24F-2A44-B14F-94DA-F2E1A48507E3}" type="slidenum">
              <a:rPr lang="en-US" altLang="en-US" sz="1200"/>
              <a:pPr eaLnBrk="1" hangingPunct="1"/>
              <a:t>19</a:t>
            </a:fld>
            <a:endParaRPr lang="en-US" altLang="en-US" sz="1200" dirty="0"/>
          </a:p>
        </p:txBody>
      </p:sp>
    </p:spTree>
    <p:extLst>
      <p:ext uri="{BB962C8B-B14F-4D97-AF65-F5344CB8AC3E}">
        <p14:creationId xmlns:p14="http://schemas.microsoft.com/office/powerpoint/2010/main" val="21342153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indent="-228600">
              <a:spcBef>
                <a:spcPts val="0"/>
              </a:spcBef>
              <a:spcAft>
                <a:spcPts val="300"/>
              </a:spcAft>
              <a:tabLst>
                <a:tab pos="685800" algn="l"/>
              </a:tabLst>
              <a:defRPr/>
            </a:pPr>
            <a:r>
              <a:rPr lang="en-US" altLang="en-US" dirty="0">
                <a:cs typeface="ＭＳ Ｐゴシック" charset="0"/>
              </a:rPr>
              <a:t>Lecture Outline</a:t>
            </a:r>
          </a:p>
          <a:p>
            <a:pPr indent="-228600">
              <a:spcBef>
                <a:spcPts val="0"/>
              </a:spcBef>
              <a:spcAft>
                <a:spcPts val="300"/>
              </a:spcAft>
              <a:tabLst>
                <a:tab pos="685800" algn="l"/>
              </a:tabLst>
              <a:defRPr/>
            </a:pPr>
            <a:endParaRPr lang="en-US" altLang="en-US" dirty="0">
              <a:cs typeface="ＭＳ Ｐゴシック" charset="0"/>
            </a:endParaRPr>
          </a:p>
          <a:p>
            <a:pPr>
              <a:defRPr/>
            </a:pPr>
            <a:r>
              <a:rPr lang="en-US" dirty="0"/>
              <a:t>c.    Despite airbags, suspect injuries to:</a:t>
            </a:r>
            <a:endParaRPr lang="en-IN" dirty="0"/>
          </a:p>
          <a:p>
            <a:pPr>
              <a:defRPr/>
            </a:pPr>
            <a:r>
              <a:rPr lang="en-US" dirty="0"/>
              <a:t>       i.    Extremities (resulting from the second collision)</a:t>
            </a:r>
            <a:endParaRPr lang="en-IN" dirty="0"/>
          </a:p>
          <a:p>
            <a:pPr>
              <a:defRPr/>
            </a:pPr>
            <a:r>
              <a:rPr lang="en-US" dirty="0"/>
              <a:t>       ii.    Internal organs (resulting from the third collision)</a:t>
            </a:r>
            <a:endParaRPr lang="en-IN" dirty="0"/>
          </a:p>
        </p:txBody>
      </p:sp>
      <p:sp>
        <p:nvSpPr>
          <p:cNvPr id="142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9400BD3-04E2-2A44-B3A2-D923AA68EEBD}" type="slidenum">
              <a:rPr lang="en-US" altLang="en-US" sz="1200"/>
              <a:pPr eaLnBrk="1" hangingPunct="1"/>
              <a:t>20</a:t>
            </a:fld>
            <a:endParaRPr lang="en-US" altLang="en-US" sz="1200" dirty="0"/>
          </a:p>
        </p:txBody>
      </p:sp>
    </p:spTree>
    <p:extLst>
      <p:ext uri="{BB962C8B-B14F-4D97-AF65-F5344CB8AC3E}">
        <p14:creationId xmlns:p14="http://schemas.microsoft.com/office/powerpoint/2010/main" val="338838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National EMS Education Standard Competencies </a:t>
            </a:r>
          </a:p>
          <a:p>
            <a:endParaRPr lang="en-US" altLang="en-US" b="1" i="1" dirty="0">
              <a:latin typeface="Times New Roman" charset="0"/>
              <a:ea typeface="MS PGothic" charset="-128"/>
            </a:endParaRPr>
          </a:p>
          <a:p>
            <a:r>
              <a:rPr lang="en-US" altLang="en-US" dirty="0">
                <a:latin typeface="Times New Roman" charset="0"/>
                <a:ea typeface="MS PGothic" charset="-128"/>
              </a:rPr>
              <a:t>Trauma Overview</a:t>
            </a:r>
          </a:p>
          <a:p>
            <a:r>
              <a:rPr lang="en-US" altLang="en-US" dirty="0">
                <a:latin typeface="Times New Roman" charset="0"/>
                <a:ea typeface="MS PGothic" charset="-128"/>
              </a:rPr>
              <a:t>Pathophysiology, assessment, and management of the trauma patient</a:t>
            </a:r>
          </a:p>
          <a:p>
            <a:pPr marL="628650" lvl="1" indent="-171450">
              <a:buFontTx/>
              <a:buChar char="•"/>
            </a:pPr>
            <a:r>
              <a:rPr lang="en-US" altLang="en-US" dirty="0">
                <a:latin typeface="Times New Roman" charset="0"/>
                <a:ea typeface="MS PGothic" charset="-128"/>
              </a:rPr>
              <a:t>Trauma scoring </a:t>
            </a:r>
          </a:p>
          <a:p>
            <a:pPr marL="628650" lvl="1" indent="-171450">
              <a:buFontTx/>
              <a:buChar char="•"/>
            </a:pPr>
            <a:r>
              <a:rPr lang="en-US" altLang="en-US" dirty="0">
                <a:latin typeface="Times New Roman" charset="0"/>
                <a:ea typeface="MS PGothic" charset="-128"/>
              </a:rPr>
              <a:t>Rapid transport and destination issues </a:t>
            </a:r>
          </a:p>
          <a:p>
            <a:pPr marL="628650" lvl="1" indent="-171450">
              <a:buFontTx/>
              <a:buChar char="•"/>
            </a:pPr>
            <a:r>
              <a:rPr lang="en-US" altLang="en-US" dirty="0">
                <a:latin typeface="Times New Roman" charset="0"/>
                <a:ea typeface="MS PGothic" charset="-128"/>
              </a:rPr>
              <a:t>Transport mode </a:t>
            </a:r>
          </a:p>
          <a:p>
            <a:endParaRPr lang="en-US" altLang="en-US" dirty="0">
              <a:latin typeface="Times New Roman" charset="0"/>
              <a:ea typeface="MS PGothic" charset="-128"/>
            </a:endParaRPr>
          </a:p>
        </p:txBody>
      </p:sp>
      <p:sp>
        <p:nvSpPr>
          <p:cNvPr id="1239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7747738-1DF2-744F-9C9A-6480CA7B7D71}" type="slidenum">
              <a:rPr lang="en-US" altLang="en-US" sz="1200"/>
              <a:pPr eaLnBrk="1" hangingPunct="1"/>
              <a:t>3</a:t>
            </a:fld>
            <a:endParaRPr lang="en-US" altLang="en-US" sz="1200" dirty="0"/>
          </a:p>
        </p:txBody>
      </p:sp>
    </p:spTree>
    <p:extLst>
      <p:ext uri="{BB962C8B-B14F-4D97-AF65-F5344CB8AC3E}">
        <p14:creationId xmlns:p14="http://schemas.microsoft.com/office/powerpoint/2010/main" val="18031890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indent="-228600">
              <a:spcBef>
                <a:spcPct val="0"/>
              </a:spcBef>
              <a:spcAft>
                <a:spcPts val="300"/>
              </a:spcAft>
              <a:tabLst>
                <a:tab pos="685800" algn="l"/>
              </a:tabLst>
              <a:defRPr/>
            </a:pPr>
            <a:r>
              <a:rPr lang="en-US" altLang="en-US" dirty="0">
                <a:cs typeface="ＭＳ Ｐゴシック" charset="0"/>
              </a:rPr>
              <a:t>Lecture Outline</a:t>
            </a:r>
          </a:p>
          <a:p>
            <a:pPr indent="-228600">
              <a:spcBef>
                <a:spcPct val="0"/>
              </a:spcBef>
              <a:spcAft>
                <a:spcPts val="300"/>
              </a:spcAft>
              <a:tabLst>
                <a:tab pos="685800" algn="l"/>
              </a:tabLst>
              <a:defRPr/>
            </a:pPr>
            <a:endParaRPr lang="en-US" altLang="en-US" dirty="0">
              <a:cs typeface="ＭＳ Ｐゴシック" charset="0"/>
            </a:endParaRPr>
          </a:p>
          <a:p>
            <a:pPr>
              <a:defRPr/>
            </a:pPr>
            <a:r>
              <a:rPr lang="en-US" dirty="0"/>
              <a:t>d.    Children shorter than 4'-9″ should ride in the rear seat.</a:t>
            </a:r>
            <a:endParaRPr lang="en-IN" dirty="0"/>
          </a:p>
          <a:p>
            <a:pPr>
              <a:defRPr/>
            </a:pPr>
            <a:r>
              <a:rPr lang="en-US" dirty="0"/>
              <a:t>e.    Remember that if the airbag did not inflate during the accident, it may deploy during extrication.</a:t>
            </a:r>
            <a:endParaRPr lang="en-IN" dirty="0"/>
          </a:p>
        </p:txBody>
      </p:sp>
      <p:sp>
        <p:nvSpPr>
          <p:cNvPr id="143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22C19E7-F62F-4B4A-B8FA-2165154507E8}" type="slidenum">
              <a:rPr lang="en-US" altLang="en-US" sz="1200"/>
              <a:pPr eaLnBrk="1" hangingPunct="1"/>
              <a:t>21</a:t>
            </a:fld>
            <a:endParaRPr lang="en-US" altLang="en-US" sz="1200" dirty="0"/>
          </a:p>
        </p:txBody>
      </p:sp>
    </p:spTree>
    <p:extLst>
      <p:ext uri="{BB962C8B-B14F-4D97-AF65-F5344CB8AC3E}">
        <p14:creationId xmlns:p14="http://schemas.microsoft.com/office/powerpoint/2010/main" val="18769162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indent="-228600">
              <a:spcBef>
                <a:spcPts val="0"/>
              </a:spcBef>
              <a:spcAft>
                <a:spcPts val="300"/>
              </a:spcAft>
              <a:tabLst>
                <a:tab pos="685800" algn="l"/>
              </a:tabLst>
              <a:defRPr/>
            </a:pPr>
            <a:r>
              <a:rPr lang="en-US" altLang="en-US" dirty="0">
                <a:cs typeface="ＭＳ Ｐゴシック" charset="0"/>
              </a:rPr>
              <a:t>Lecture Outline</a:t>
            </a:r>
          </a:p>
          <a:p>
            <a:pPr indent="-228600">
              <a:spcBef>
                <a:spcPts val="0"/>
              </a:spcBef>
              <a:spcAft>
                <a:spcPts val="300"/>
              </a:spcAft>
              <a:tabLst>
                <a:tab pos="685800" algn="l"/>
              </a:tabLst>
              <a:defRPr/>
            </a:pPr>
            <a:endParaRPr lang="en-US" altLang="en-US" dirty="0">
              <a:cs typeface="ＭＳ Ｐゴシック" charset="0"/>
            </a:endParaRPr>
          </a:p>
          <a:p>
            <a:pPr>
              <a:defRPr/>
            </a:pPr>
            <a:r>
              <a:rPr lang="en-US" dirty="0"/>
              <a:t>f.    Remember that supplemental restraint systems can cause harm whether they are used properly or improperly.</a:t>
            </a:r>
            <a:endParaRPr lang="en-IN" dirty="0"/>
          </a:p>
          <a:p>
            <a:pPr>
              <a:defRPr/>
            </a:pPr>
            <a:r>
              <a:rPr lang="en-US" dirty="0"/>
              <a:t>      i.    Hip dislocations may result if seat belts are worn too low.</a:t>
            </a:r>
            <a:endParaRPr lang="en-IN" dirty="0"/>
          </a:p>
          <a:p>
            <a:pPr>
              <a:defRPr/>
            </a:pPr>
            <a:r>
              <a:rPr lang="en-US" dirty="0"/>
              <a:t>      ii.   Internal injuries can occur when the belt is worn too high.</a:t>
            </a:r>
            <a:endParaRPr lang="en-IN" dirty="0"/>
          </a:p>
          <a:p>
            <a:pPr>
              <a:defRPr/>
            </a:pPr>
            <a:r>
              <a:rPr lang="en-US" dirty="0"/>
              <a:t>      iii.  Lumbar spine fractures are also possible, particularly in children and older patients.</a:t>
            </a:r>
            <a:endParaRPr lang="en-IN" dirty="0"/>
          </a:p>
        </p:txBody>
      </p:sp>
      <p:sp>
        <p:nvSpPr>
          <p:cNvPr id="144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CEC8587-7137-7D4B-9B8C-7B4F65718BC9}" type="slidenum">
              <a:rPr lang="en-US" altLang="en-US" sz="1200"/>
              <a:pPr eaLnBrk="1" hangingPunct="1"/>
              <a:t>22</a:t>
            </a:fld>
            <a:endParaRPr lang="en-US" altLang="en-US" sz="1200" dirty="0"/>
          </a:p>
        </p:txBody>
      </p:sp>
    </p:spTree>
    <p:extLst>
      <p:ext uri="{BB962C8B-B14F-4D97-AF65-F5344CB8AC3E}">
        <p14:creationId xmlns:p14="http://schemas.microsoft.com/office/powerpoint/2010/main" val="9435851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indent="-228600">
              <a:spcBef>
                <a:spcPts val="0"/>
              </a:spcBef>
              <a:spcAft>
                <a:spcPts val="300"/>
              </a:spcAft>
              <a:tabLst>
                <a:tab pos="914400" algn="l"/>
              </a:tabLst>
              <a:defRPr/>
            </a:pPr>
            <a:r>
              <a:rPr lang="en-US" altLang="en-US" dirty="0">
                <a:cs typeface="ＭＳ Ｐゴシック" charset="0"/>
              </a:rPr>
              <a:t>Lecture Outline</a:t>
            </a:r>
          </a:p>
          <a:p>
            <a:pPr indent="-228600">
              <a:spcBef>
                <a:spcPts val="0"/>
              </a:spcBef>
              <a:spcAft>
                <a:spcPts val="300"/>
              </a:spcAft>
              <a:tabLst>
                <a:tab pos="914400" algn="l"/>
              </a:tabLst>
              <a:defRPr/>
            </a:pPr>
            <a:endParaRPr lang="en-US" altLang="en-US" dirty="0">
              <a:cs typeface="ＭＳ Ｐゴシック" charset="0"/>
            </a:endParaRPr>
          </a:p>
          <a:p>
            <a:pPr>
              <a:defRPr/>
            </a:pPr>
            <a:r>
              <a:rPr lang="en-US" dirty="0"/>
              <a:t>h.    Look for contact points between the patient and the vehicle as you perform a simple, quick evaluation of the interior of the vehicle.</a:t>
            </a:r>
            <a:endParaRPr lang="en-IN" dirty="0"/>
          </a:p>
        </p:txBody>
      </p:sp>
      <p:sp>
        <p:nvSpPr>
          <p:cNvPr id="145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E51B31A-1FE2-A74C-A9FF-9072E2BD651F}" type="slidenum">
              <a:rPr lang="en-US" altLang="en-US" sz="1200"/>
              <a:pPr eaLnBrk="1" hangingPunct="1"/>
              <a:t>23</a:t>
            </a:fld>
            <a:endParaRPr lang="en-US" altLang="en-US" sz="1200" dirty="0"/>
          </a:p>
        </p:txBody>
      </p:sp>
    </p:spTree>
    <p:extLst>
      <p:ext uri="{BB962C8B-B14F-4D97-AF65-F5344CB8AC3E}">
        <p14:creationId xmlns:p14="http://schemas.microsoft.com/office/powerpoint/2010/main" val="18162489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indent="-228600">
              <a:spcBef>
                <a:spcPts val="600"/>
              </a:spcBef>
              <a:spcAft>
                <a:spcPts val="600"/>
              </a:spcAft>
              <a:tabLst>
                <a:tab pos="228600" algn="l"/>
                <a:tab pos="-11430" algn="l"/>
              </a:tabLst>
              <a:defRPr/>
            </a:pPr>
            <a:r>
              <a:rPr lang="en-US" altLang="en-US" dirty="0">
                <a:cs typeface="ＭＳ Ｐゴシック" charset="0"/>
              </a:rPr>
              <a:t>Lecture Outline</a:t>
            </a:r>
          </a:p>
          <a:p>
            <a:pPr indent="-228600">
              <a:spcBef>
                <a:spcPts val="600"/>
              </a:spcBef>
              <a:spcAft>
                <a:spcPts val="600"/>
              </a:spcAft>
              <a:tabLst>
                <a:tab pos="228600" algn="l"/>
                <a:tab pos="-11430" algn="l"/>
              </a:tabLst>
              <a:defRPr/>
            </a:pPr>
            <a:endParaRPr lang="en-US" altLang="en-US" dirty="0">
              <a:cs typeface="ＭＳ Ｐゴシック" charset="0"/>
            </a:endParaRPr>
          </a:p>
          <a:p>
            <a:pPr>
              <a:defRPr/>
            </a:pPr>
            <a:r>
              <a:rPr lang="en-US" dirty="0"/>
              <a:t>3.    Rear-end crashes</a:t>
            </a:r>
            <a:endParaRPr lang="en-IN" dirty="0"/>
          </a:p>
          <a:p>
            <a:pPr>
              <a:defRPr/>
            </a:pPr>
            <a:r>
              <a:rPr lang="en-US" dirty="0"/>
              <a:t>       a.  Known to cause whiplash-type injuries, particularly in the absence of an appropriately placed headrest.</a:t>
            </a:r>
            <a:endParaRPr lang="en-IN" dirty="0"/>
          </a:p>
        </p:txBody>
      </p:sp>
      <p:sp>
        <p:nvSpPr>
          <p:cNvPr id="146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B9744BC-3692-AD4F-A2BE-65086113BA5F}" type="slidenum">
              <a:rPr lang="en-US" altLang="en-US" sz="1200"/>
              <a:pPr eaLnBrk="1" hangingPunct="1"/>
              <a:t>24</a:t>
            </a:fld>
            <a:endParaRPr lang="en-US" altLang="en-US" sz="1200" dirty="0"/>
          </a:p>
        </p:txBody>
      </p:sp>
    </p:spTree>
    <p:extLst>
      <p:ext uri="{BB962C8B-B14F-4D97-AF65-F5344CB8AC3E}">
        <p14:creationId xmlns:p14="http://schemas.microsoft.com/office/powerpoint/2010/main" val="13635946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indent="-228600">
              <a:spcBef>
                <a:spcPts val="0"/>
              </a:spcBef>
              <a:spcAft>
                <a:spcPts val="300"/>
              </a:spcAft>
              <a:tabLst>
                <a:tab pos="685800" algn="l"/>
              </a:tabLst>
              <a:defRPr/>
            </a:pPr>
            <a:r>
              <a:rPr lang="en-US" altLang="en-US" dirty="0">
                <a:cs typeface="ＭＳ Ｐゴシック" charset="0"/>
              </a:rPr>
              <a:t>Lecture Outline</a:t>
            </a:r>
          </a:p>
          <a:p>
            <a:pPr indent="-228600">
              <a:spcBef>
                <a:spcPts val="0"/>
              </a:spcBef>
              <a:spcAft>
                <a:spcPts val="300"/>
              </a:spcAft>
              <a:tabLst>
                <a:tab pos="685800" algn="l"/>
              </a:tabLst>
              <a:defRPr/>
            </a:pPr>
            <a:endParaRPr lang="en-US" altLang="en-US" dirty="0">
              <a:cs typeface="ＭＳ Ｐゴシック" charset="0"/>
            </a:endParaRPr>
          </a:p>
          <a:p>
            <a:pPr>
              <a:defRPr/>
            </a:pPr>
            <a:r>
              <a:rPr lang="en-US" dirty="0"/>
              <a:t>b.    As the body is propelled forward, the head and neck are left behind.</a:t>
            </a:r>
            <a:endParaRPr lang="en-IN" dirty="0"/>
          </a:p>
          <a:p>
            <a:pPr>
              <a:defRPr/>
            </a:pPr>
            <a:r>
              <a:rPr lang="en-US" dirty="0"/>
              <a:t>c.    Acceleration-type injury to the brain is possible.</a:t>
            </a:r>
            <a:endParaRPr lang="en-IN"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S PGothic" pitchFamily="34" charset="-128"/>
                <a:cs typeface="MS PGothic" charset="0"/>
              </a:rPr>
              <a:t>d.   Passengers in the backseat wearing only a lap belt may have a higher incidence of injuries to the thoracic and lumbar spine.</a:t>
            </a:r>
          </a:p>
          <a:p>
            <a:pPr>
              <a:defRPr/>
            </a:pPr>
            <a:r>
              <a:rPr lang="en-US" dirty="0"/>
              <a:t>	</a:t>
            </a:r>
            <a:endParaRPr lang="en-IN" dirty="0"/>
          </a:p>
        </p:txBody>
      </p:sp>
      <p:sp>
        <p:nvSpPr>
          <p:cNvPr id="147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532C45F-74C4-4F4A-91CD-C70B6E47C04F}" type="slidenum">
              <a:rPr lang="en-US" altLang="en-US" sz="1200"/>
              <a:pPr eaLnBrk="1" hangingPunct="1"/>
              <a:t>25</a:t>
            </a:fld>
            <a:endParaRPr lang="en-US" altLang="en-US" sz="1200" dirty="0"/>
          </a:p>
        </p:txBody>
      </p:sp>
    </p:spTree>
    <p:extLst>
      <p:ext uri="{BB962C8B-B14F-4D97-AF65-F5344CB8AC3E}">
        <p14:creationId xmlns:p14="http://schemas.microsoft.com/office/powerpoint/2010/main" val="21366635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indent="-228600">
              <a:spcBef>
                <a:spcPts val="600"/>
              </a:spcBef>
              <a:spcAft>
                <a:spcPts val="600"/>
              </a:spcAft>
              <a:tabLst>
                <a:tab pos="228600" algn="l"/>
                <a:tab pos="-11430" algn="l"/>
              </a:tabLst>
              <a:defRPr/>
            </a:pPr>
            <a:r>
              <a:rPr lang="en-US" dirty="0">
                <a:solidFill>
                  <a:srgbClr val="000000"/>
                </a:solidFill>
                <a:latin typeface="Times New Roman"/>
                <a:ea typeface="Times New Roman"/>
                <a:cs typeface="Berkeley-Book"/>
              </a:rPr>
              <a:t>Lecture Outline</a:t>
            </a:r>
          </a:p>
          <a:p>
            <a:pPr indent="-228600">
              <a:spcBef>
                <a:spcPts val="600"/>
              </a:spcBef>
              <a:spcAft>
                <a:spcPts val="600"/>
              </a:spcAft>
              <a:tabLst>
                <a:tab pos="228600" algn="l"/>
                <a:tab pos="-11430" algn="l"/>
              </a:tabLst>
              <a:defRPr/>
            </a:pPr>
            <a:endParaRPr lang="en-US" dirty="0">
              <a:solidFill>
                <a:srgbClr val="000000"/>
              </a:solidFill>
              <a:latin typeface="Times New Roman"/>
              <a:ea typeface="Times New Roman"/>
              <a:cs typeface="Berkeley-Book"/>
            </a:endParaRPr>
          </a:p>
          <a:p>
            <a:pPr>
              <a:defRPr/>
            </a:pPr>
            <a:r>
              <a:rPr lang="en-US" dirty="0"/>
              <a:t>4.    Lateral crashes</a:t>
            </a:r>
            <a:endParaRPr lang="en-IN" dirty="0"/>
          </a:p>
          <a:p>
            <a:pPr>
              <a:defRPr/>
            </a:pPr>
            <a:r>
              <a:rPr lang="en-US" dirty="0"/>
              <a:t>       a.    A common cause of death associated with motor vehicle crashes.</a:t>
            </a:r>
            <a:endParaRPr lang="en-IN" dirty="0"/>
          </a:p>
        </p:txBody>
      </p:sp>
      <p:sp>
        <p:nvSpPr>
          <p:cNvPr id="148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05850C9-7A46-9A4B-B7F4-D8D6E3B6C9B1}" type="slidenum">
              <a:rPr lang="en-US" altLang="en-US" sz="1200"/>
              <a:pPr eaLnBrk="1" hangingPunct="1"/>
              <a:t>26</a:t>
            </a:fld>
            <a:endParaRPr lang="en-US" altLang="en-US" sz="1200" dirty="0"/>
          </a:p>
        </p:txBody>
      </p:sp>
    </p:spTree>
    <p:extLst>
      <p:ext uri="{BB962C8B-B14F-4D97-AF65-F5344CB8AC3E}">
        <p14:creationId xmlns:p14="http://schemas.microsoft.com/office/powerpoint/2010/main" val="6828069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indent="-228600">
              <a:spcBef>
                <a:spcPts val="0"/>
              </a:spcBef>
              <a:spcAft>
                <a:spcPts val="300"/>
              </a:spcAft>
              <a:tabLst>
                <a:tab pos="685800" algn="l"/>
              </a:tabLst>
              <a:defRPr/>
            </a:pPr>
            <a:r>
              <a:rPr lang="en-US" altLang="en-US" dirty="0">
                <a:cs typeface="ＭＳ Ｐゴシック" charset="0"/>
              </a:rPr>
              <a:t>Lecture Outline</a:t>
            </a:r>
          </a:p>
          <a:p>
            <a:pPr indent="-228600">
              <a:spcBef>
                <a:spcPts val="0"/>
              </a:spcBef>
              <a:spcAft>
                <a:spcPts val="300"/>
              </a:spcAft>
              <a:tabLst>
                <a:tab pos="685800" algn="l"/>
              </a:tabLst>
              <a:defRPr/>
            </a:pPr>
            <a:endParaRPr lang="en-US" altLang="en-US" dirty="0">
              <a:cs typeface="ＭＳ Ｐゴシック" charset="0"/>
            </a:endParaRPr>
          </a:p>
          <a:p>
            <a:pPr>
              <a:defRPr/>
            </a:pPr>
            <a:r>
              <a:rPr lang="en-US" dirty="0"/>
              <a:t>b.    A vehicle struck from the side is usually struck above its center of gravity.</a:t>
            </a:r>
            <a:endParaRPr lang="en-IN" dirty="0"/>
          </a:p>
          <a:p>
            <a:pPr>
              <a:defRPr/>
            </a:pPr>
            <a:r>
              <a:rPr lang="en-US" dirty="0"/>
              <a:t>       i.    Begins to rock away from the side of impact</a:t>
            </a:r>
            <a:endParaRPr lang="en-IN" dirty="0"/>
          </a:p>
          <a:p>
            <a:pPr>
              <a:defRPr/>
            </a:pPr>
            <a:r>
              <a:rPr lang="en-US" dirty="0"/>
              <a:t>       ii.   This results in the passenger sustaining a lateral whiplash injury.</a:t>
            </a:r>
            <a:endParaRPr lang="en-US" dirty="0">
              <a:cs typeface="ＭＳ Ｐゴシック" charset="0"/>
            </a:endParaRPr>
          </a:p>
        </p:txBody>
      </p:sp>
      <p:sp>
        <p:nvSpPr>
          <p:cNvPr id="149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9BF8E8E-EFF1-5743-AAC2-9DBB93EB4B86}" type="slidenum">
              <a:rPr lang="en-US" altLang="en-US" sz="1200"/>
              <a:pPr eaLnBrk="1" hangingPunct="1"/>
              <a:t>27</a:t>
            </a:fld>
            <a:endParaRPr lang="en-US" altLang="en-US" sz="1200" dirty="0"/>
          </a:p>
        </p:txBody>
      </p:sp>
    </p:spTree>
    <p:extLst>
      <p:ext uri="{BB962C8B-B14F-4D97-AF65-F5344CB8AC3E}">
        <p14:creationId xmlns:p14="http://schemas.microsoft.com/office/powerpoint/2010/main" val="19311818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indent="-228600">
              <a:spcBef>
                <a:spcPts val="0"/>
              </a:spcBef>
              <a:spcAft>
                <a:spcPts val="300"/>
              </a:spcAft>
              <a:tabLst>
                <a:tab pos="685800" algn="l"/>
              </a:tabLst>
              <a:defRPr/>
            </a:pPr>
            <a:r>
              <a:rPr lang="en-US" altLang="en-US" dirty="0">
                <a:cs typeface="ＭＳ Ｐゴシック" charset="0"/>
              </a:rPr>
              <a:t>Lecture Outline</a:t>
            </a:r>
          </a:p>
          <a:p>
            <a:pPr indent="-228600">
              <a:spcBef>
                <a:spcPts val="0"/>
              </a:spcBef>
              <a:spcAft>
                <a:spcPts val="300"/>
              </a:spcAft>
              <a:tabLst>
                <a:tab pos="685800" algn="l"/>
              </a:tabLst>
              <a:defRPr/>
            </a:pPr>
            <a:endParaRPr lang="en-US" altLang="en-US" dirty="0">
              <a:cs typeface="ＭＳ Ｐゴシック" charset="0"/>
            </a:endParaRPr>
          </a:p>
          <a:p>
            <a:pPr>
              <a:defRPr/>
            </a:pPr>
            <a:r>
              <a:rPr lang="en-US" dirty="0"/>
              <a:t>c.    If there is substantial intrusion into the passenger compartment, suspect:</a:t>
            </a:r>
            <a:endParaRPr lang="en-IN" dirty="0"/>
          </a:p>
          <a:p>
            <a:pPr>
              <a:defRPr/>
            </a:pPr>
            <a:r>
              <a:rPr lang="en-US" dirty="0"/>
              <a:t>       i.    Lateral chest and abdomen injuries on the side of the impact</a:t>
            </a:r>
            <a:endParaRPr lang="en-IN" dirty="0"/>
          </a:p>
          <a:p>
            <a:pPr>
              <a:defRPr/>
            </a:pPr>
            <a:r>
              <a:rPr lang="en-US" dirty="0"/>
              <a:t>       ii.   Possible fractures of the lower extremities, pelvis, and ribs</a:t>
            </a:r>
            <a:endParaRPr lang="en-IN" dirty="0"/>
          </a:p>
          <a:p>
            <a:pPr>
              <a:defRPr/>
            </a:pPr>
            <a:r>
              <a:rPr lang="en-US" dirty="0"/>
              <a:t>       iii.  Organ damage from the third collision</a:t>
            </a:r>
            <a:endParaRPr lang="en-IN" dirty="0"/>
          </a:p>
        </p:txBody>
      </p:sp>
      <p:sp>
        <p:nvSpPr>
          <p:cNvPr id="150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E354965-989A-BF45-9328-6856158EDDD4}" type="slidenum">
              <a:rPr lang="en-US" altLang="en-US" sz="1200"/>
              <a:pPr eaLnBrk="1" hangingPunct="1"/>
              <a:t>28</a:t>
            </a:fld>
            <a:endParaRPr lang="en-US" altLang="en-US" sz="1200" dirty="0"/>
          </a:p>
        </p:txBody>
      </p:sp>
    </p:spTree>
    <p:extLst>
      <p:ext uri="{BB962C8B-B14F-4D97-AF65-F5344CB8AC3E}">
        <p14:creationId xmlns:p14="http://schemas.microsoft.com/office/powerpoint/2010/main" val="3061340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indent="-228600">
              <a:spcBef>
                <a:spcPts val="600"/>
              </a:spcBef>
              <a:spcAft>
                <a:spcPts val="600"/>
              </a:spcAft>
              <a:tabLst>
                <a:tab pos="228600" algn="l"/>
                <a:tab pos="-11430" algn="l"/>
              </a:tabLst>
              <a:defRPr/>
            </a:pPr>
            <a:r>
              <a:rPr lang="en-US" altLang="en-US" dirty="0">
                <a:cs typeface="ＭＳ Ｐゴシック" charset="0"/>
              </a:rPr>
              <a:t>Lecture Outline</a:t>
            </a:r>
          </a:p>
          <a:p>
            <a:pPr indent="-228600">
              <a:spcBef>
                <a:spcPts val="600"/>
              </a:spcBef>
              <a:spcAft>
                <a:spcPts val="600"/>
              </a:spcAft>
              <a:tabLst>
                <a:tab pos="228600" algn="l"/>
                <a:tab pos="-11430" algn="l"/>
              </a:tabLst>
              <a:defRPr/>
            </a:pPr>
            <a:endParaRPr lang="en-US" altLang="en-US" dirty="0">
              <a:cs typeface="ＭＳ Ｐゴシック" charset="0"/>
            </a:endParaRPr>
          </a:p>
          <a:p>
            <a:pPr>
              <a:defRPr/>
            </a:pPr>
            <a:r>
              <a:rPr lang="en-US" dirty="0"/>
              <a:t>5.   Rollover crashes</a:t>
            </a:r>
            <a:endParaRPr lang="en-IN" dirty="0"/>
          </a:p>
          <a:p>
            <a:pPr>
              <a:defRPr/>
            </a:pPr>
            <a:r>
              <a:rPr lang="en-US" dirty="0"/>
              <a:t>      a.   Large trucks and sport utility vehicles are prone to rollovers because of their high center of gravity.</a:t>
            </a:r>
            <a:endParaRPr lang="en-IN" dirty="0"/>
          </a:p>
          <a:p>
            <a:pPr>
              <a:defRPr/>
            </a:pPr>
            <a:r>
              <a:rPr lang="en-US" dirty="0"/>
              <a:t>      b.   Injuries depend on whether the passenger was restrained.</a:t>
            </a:r>
            <a:endParaRPr lang="en-IN" dirty="0"/>
          </a:p>
          <a:p>
            <a:pPr>
              <a:defRPr/>
            </a:pPr>
            <a:r>
              <a:rPr lang="en-US" dirty="0"/>
              <a:t>      c.    The most common life-threatening event in a rollover is ejection or partial ejection of the passenger from the vehicle.</a:t>
            </a:r>
            <a:endParaRPr lang="en-IN" dirty="0"/>
          </a:p>
          <a:p>
            <a:pPr>
              <a:defRPr/>
            </a:pPr>
            <a:r>
              <a:rPr lang="en-US" dirty="0"/>
              <a:t>      d.    Even when restrained, passengers can sustain severe injuries.</a:t>
            </a:r>
            <a:endParaRPr lang="en-IN" dirty="0"/>
          </a:p>
        </p:txBody>
      </p:sp>
      <p:sp>
        <p:nvSpPr>
          <p:cNvPr id="151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933F39B-1FB1-474A-BB7A-B7F3C67E51CD}" type="slidenum">
              <a:rPr lang="en-US" altLang="en-US" sz="1200"/>
              <a:pPr eaLnBrk="1" hangingPunct="1"/>
              <a:t>29</a:t>
            </a:fld>
            <a:endParaRPr lang="en-US" altLang="en-US" sz="1200" dirty="0"/>
          </a:p>
        </p:txBody>
      </p:sp>
    </p:spTree>
    <p:extLst>
      <p:ext uri="{BB962C8B-B14F-4D97-AF65-F5344CB8AC3E}">
        <p14:creationId xmlns:p14="http://schemas.microsoft.com/office/powerpoint/2010/main" val="19716605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indent="-228600">
              <a:spcBef>
                <a:spcPts val="600"/>
              </a:spcBef>
              <a:spcAft>
                <a:spcPts val="600"/>
              </a:spcAft>
              <a:tabLst>
                <a:tab pos="228600" algn="l"/>
                <a:tab pos="-11430" algn="l"/>
              </a:tabLst>
              <a:defRPr/>
            </a:pPr>
            <a:r>
              <a:rPr lang="en-US" altLang="en-US" dirty="0">
                <a:cs typeface="ＭＳ Ｐゴシック" charset="0"/>
              </a:rPr>
              <a:t>Lecture Outline</a:t>
            </a:r>
          </a:p>
          <a:p>
            <a:pPr indent="-228600">
              <a:spcBef>
                <a:spcPts val="600"/>
              </a:spcBef>
              <a:spcAft>
                <a:spcPts val="600"/>
              </a:spcAft>
              <a:tabLst>
                <a:tab pos="228600" algn="l"/>
                <a:tab pos="-11430" algn="l"/>
              </a:tabLst>
              <a:defRPr/>
            </a:pPr>
            <a:endParaRPr lang="en-US" altLang="en-US" dirty="0">
              <a:cs typeface="ＭＳ Ｐゴシック" charset="0"/>
            </a:endParaRPr>
          </a:p>
          <a:p>
            <a:pPr>
              <a:defRPr/>
            </a:pPr>
            <a:r>
              <a:rPr lang="en-US" dirty="0"/>
              <a:t>6.    Rotational crashes</a:t>
            </a:r>
            <a:endParaRPr lang="en-IN" dirty="0"/>
          </a:p>
          <a:p>
            <a:pPr>
              <a:defRPr/>
            </a:pPr>
            <a:r>
              <a:rPr lang="en-US" dirty="0"/>
              <a:t>       a.    Rotational crashes (spins) are conceptually similar to rollovers.</a:t>
            </a:r>
            <a:endParaRPr lang="en-IN" dirty="0"/>
          </a:p>
          <a:p>
            <a:pPr>
              <a:defRPr/>
            </a:pPr>
            <a:r>
              <a:rPr lang="en-US" dirty="0"/>
              <a:t>       b.    The rotation of the vehicle as it spins provides opportunities for the vehicle to strike objects, such as utility poles.</a:t>
            </a:r>
            <a:endParaRPr lang="en-IN" dirty="0"/>
          </a:p>
        </p:txBody>
      </p:sp>
      <p:sp>
        <p:nvSpPr>
          <p:cNvPr id="152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B3335C3-7278-A24F-9F65-B5B0A3A9DBD4}" type="slidenum">
              <a:rPr lang="en-US" altLang="en-US" sz="1200"/>
              <a:pPr eaLnBrk="1" hangingPunct="1"/>
              <a:t>30</a:t>
            </a:fld>
            <a:endParaRPr lang="en-US" altLang="en-US" sz="1200" dirty="0"/>
          </a:p>
        </p:txBody>
      </p:sp>
    </p:spTree>
    <p:extLst>
      <p:ext uri="{BB962C8B-B14F-4D97-AF65-F5344CB8AC3E}">
        <p14:creationId xmlns:p14="http://schemas.microsoft.com/office/powerpoint/2010/main" val="2026896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National EMS Education Standard Competencies </a:t>
            </a:r>
          </a:p>
          <a:p>
            <a:endParaRPr lang="en-US" altLang="en-US" b="1" i="1" dirty="0">
              <a:latin typeface="Times New Roman" charset="0"/>
              <a:ea typeface="MS PGothic" charset="-128"/>
            </a:endParaRPr>
          </a:p>
          <a:p>
            <a:r>
              <a:rPr lang="en-US" altLang="en-US" dirty="0">
                <a:latin typeface="Times New Roman" charset="0"/>
                <a:ea typeface="MS PGothic" charset="-128"/>
              </a:rPr>
              <a:t>Multisystem Trauma</a:t>
            </a:r>
          </a:p>
          <a:p>
            <a:r>
              <a:rPr lang="en-US" altLang="en-US" dirty="0">
                <a:latin typeface="Times New Roman" charset="0"/>
                <a:ea typeface="MS PGothic" charset="-128"/>
              </a:rPr>
              <a:t>Recognition and management of</a:t>
            </a:r>
          </a:p>
          <a:p>
            <a:pPr marL="628650" lvl="1" indent="-171450">
              <a:buFontTx/>
              <a:buChar char="•"/>
            </a:pPr>
            <a:r>
              <a:rPr lang="en-US" altLang="en-US" dirty="0">
                <a:latin typeface="Times New Roman" charset="0"/>
                <a:ea typeface="MS PGothic" charset="-128"/>
              </a:rPr>
              <a:t>Multisystem trauma </a:t>
            </a:r>
          </a:p>
          <a:p>
            <a:r>
              <a:rPr lang="en-US" altLang="en-US" dirty="0">
                <a:latin typeface="Times New Roman" charset="0"/>
                <a:ea typeface="MS PGothic" charset="-128"/>
              </a:rPr>
              <a:t>Pathophysiology, assessment, and management of</a:t>
            </a:r>
          </a:p>
          <a:p>
            <a:pPr marL="628650" lvl="1" indent="-171450">
              <a:buFontTx/>
              <a:buChar char="•"/>
            </a:pPr>
            <a:r>
              <a:rPr lang="en-US" altLang="en-US" dirty="0">
                <a:latin typeface="Times New Roman" charset="0"/>
                <a:ea typeface="MS PGothic" charset="-128"/>
              </a:rPr>
              <a:t>Multisystem trauma</a:t>
            </a:r>
          </a:p>
          <a:p>
            <a:pPr marL="628650" lvl="1" indent="-171450">
              <a:buFontTx/>
              <a:buChar char="•"/>
            </a:pPr>
            <a:r>
              <a:rPr lang="en-US" altLang="en-US" dirty="0">
                <a:latin typeface="Times New Roman" charset="0"/>
                <a:ea typeface="MS PGothic" charset="-128"/>
              </a:rPr>
              <a:t>Blast injuries </a:t>
            </a:r>
          </a:p>
          <a:p>
            <a:endParaRPr lang="en-US" altLang="en-US" dirty="0">
              <a:latin typeface="Times New Roman" charset="0"/>
              <a:ea typeface="MS PGothic" charset="-128"/>
            </a:endParaRPr>
          </a:p>
        </p:txBody>
      </p:sp>
      <p:sp>
        <p:nvSpPr>
          <p:cNvPr id="124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BD88AFE-00D0-D649-8055-F6266BE49CEA}" type="slidenum">
              <a:rPr lang="en-US" altLang="en-US" sz="1200"/>
              <a:pPr eaLnBrk="1" hangingPunct="1"/>
              <a:t>4</a:t>
            </a:fld>
            <a:endParaRPr lang="en-US" altLang="en-US" sz="1200" dirty="0"/>
          </a:p>
        </p:txBody>
      </p:sp>
    </p:spTree>
    <p:extLst>
      <p:ext uri="{BB962C8B-B14F-4D97-AF65-F5344CB8AC3E}">
        <p14:creationId xmlns:p14="http://schemas.microsoft.com/office/powerpoint/2010/main" val="9093049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228600" indent="-228600">
              <a:spcBef>
                <a:spcPts val="600"/>
              </a:spcBef>
              <a:spcAft>
                <a:spcPts val="600"/>
              </a:spcAft>
              <a:tabLst>
                <a:tab pos="228600" algn="l"/>
              </a:tabLst>
              <a:defRPr/>
            </a:pPr>
            <a:r>
              <a:rPr lang="en-US" altLang="en-US" sz="1400" dirty="0">
                <a:cs typeface="ＭＳ Ｐゴシック" charset="0"/>
              </a:rPr>
              <a:t>Lecture Outline</a:t>
            </a:r>
          </a:p>
          <a:p>
            <a:pPr marL="228600" indent="-228600">
              <a:spcBef>
                <a:spcPts val="600"/>
              </a:spcBef>
              <a:spcAft>
                <a:spcPts val="600"/>
              </a:spcAft>
              <a:tabLst>
                <a:tab pos="228600" algn="l"/>
              </a:tabLst>
              <a:defRPr/>
            </a:pPr>
            <a:endParaRPr lang="en-US" sz="1400" dirty="0">
              <a:latin typeface="Times New Roman"/>
              <a:ea typeface="Times New Roman"/>
              <a:cs typeface="ＭＳ Ｐゴシック" charset="0"/>
            </a:endParaRPr>
          </a:p>
          <a:p>
            <a:pPr>
              <a:defRPr/>
            </a:pPr>
            <a:r>
              <a:rPr lang="en-US" dirty="0"/>
              <a:t>C.   Car versus pedestrian</a:t>
            </a:r>
            <a:endParaRPr lang="en-IN" b="1" dirty="0"/>
          </a:p>
          <a:p>
            <a:pPr>
              <a:defRPr/>
            </a:pPr>
            <a:r>
              <a:rPr lang="en-US" dirty="0"/>
              <a:t>       1.    Injuries are often graphic and apparent.</a:t>
            </a:r>
            <a:endParaRPr lang="en-IN" dirty="0"/>
          </a:p>
          <a:p>
            <a:pPr>
              <a:defRPr/>
            </a:pPr>
            <a:r>
              <a:rPr lang="en-US" dirty="0"/>
              <a:t>       2.    There can also be serious unseen injuries.</a:t>
            </a:r>
            <a:endParaRPr lang="en-IN" dirty="0"/>
          </a:p>
          <a:p>
            <a:pPr>
              <a:defRPr/>
            </a:pPr>
            <a:r>
              <a:rPr lang="en-US" dirty="0"/>
              <a:t>       3.    You should determine:</a:t>
            </a:r>
            <a:endParaRPr lang="en-IN" dirty="0"/>
          </a:p>
          <a:p>
            <a:pPr>
              <a:defRPr/>
            </a:pPr>
            <a:r>
              <a:rPr lang="en-US" dirty="0"/>
              <a:t>              a.    Speed of the vehicle</a:t>
            </a:r>
            <a:endParaRPr lang="en-IN" dirty="0"/>
          </a:p>
          <a:p>
            <a:pPr>
              <a:defRPr/>
            </a:pPr>
            <a:r>
              <a:rPr lang="en-US" dirty="0"/>
              <a:t>              b.    Whether the patient was thrown through the air and at what distance</a:t>
            </a:r>
            <a:endParaRPr lang="en-IN" dirty="0"/>
          </a:p>
          <a:p>
            <a:pPr>
              <a:defRPr/>
            </a:pPr>
            <a:r>
              <a:rPr lang="en-US" dirty="0"/>
              <a:t>              c.    Surface the patient landed on</a:t>
            </a:r>
            <a:endParaRPr lang="en-IN" dirty="0"/>
          </a:p>
          <a:p>
            <a:pPr>
              <a:defRPr/>
            </a:pPr>
            <a:r>
              <a:rPr lang="en-US" dirty="0"/>
              <a:t>              d.    Whether the patient was struck and pulled under the vehicle</a:t>
            </a:r>
            <a:endParaRPr lang="en-IN" dirty="0"/>
          </a:p>
        </p:txBody>
      </p:sp>
      <p:sp>
        <p:nvSpPr>
          <p:cNvPr id="153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BD9C54C-016A-044C-B91F-113E07C17470}" type="slidenum">
              <a:rPr lang="en-US" altLang="en-US" sz="1200"/>
              <a:pPr eaLnBrk="1" hangingPunct="1"/>
              <a:t>31</a:t>
            </a:fld>
            <a:endParaRPr lang="en-US" altLang="en-US" sz="1200" dirty="0"/>
          </a:p>
        </p:txBody>
      </p:sp>
    </p:spTree>
    <p:extLst>
      <p:ext uri="{BB962C8B-B14F-4D97-AF65-F5344CB8AC3E}">
        <p14:creationId xmlns:p14="http://schemas.microsoft.com/office/powerpoint/2010/main" val="5169545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indent="-228600">
              <a:spcBef>
                <a:spcPts val="600"/>
              </a:spcBef>
              <a:spcAft>
                <a:spcPts val="600"/>
              </a:spcAft>
              <a:tabLst>
                <a:tab pos="228600" algn="l"/>
                <a:tab pos="-11430" algn="l"/>
              </a:tabLst>
              <a:defRPr/>
            </a:pPr>
            <a:r>
              <a:rPr lang="en-US" altLang="en-US" dirty="0">
                <a:cs typeface="ＭＳ Ｐゴシック" charset="0"/>
              </a:rPr>
              <a:t>Lecture Outline</a:t>
            </a:r>
          </a:p>
          <a:p>
            <a:pPr indent="-228600">
              <a:spcBef>
                <a:spcPts val="600"/>
              </a:spcBef>
              <a:spcAft>
                <a:spcPts val="600"/>
              </a:spcAft>
              <a:tabLst>
                <a:tab pos="228600" algn="l"/>
                <a:tab pos="-11430" algn="l"/>
              </a:tabLst>
              <a:defRPr/>
            </a:pPr>
            <a:endParaRPr lang="en-US" altLang="en-US" dirty="0">
              <a:cs typeface="ＭＳ Ｐゴシック" charset="0"/>
            </a:endParaRPr>
          </a:p>
          <a:p>
            <a:pPr>
              <a:defRPr/>
            </a:pPr>
            <a:r>
              <a:rPr lang="en-US" dirty="0"/>
              <a:t>4.    Evaluate the vehicle that struck the patient for structural damage.</a:t>
            </a:r>
            <a:endParaRPr lang="en-IN" dirty="0"/>
          </a:p>
          <a:p>
            <a:pPr>
              <a:defRPr/>
            </a:pPr>
            <a:r>
              <a:rPr lang="en-US" dirty="0"/>
              <a:t>5.    ALS backup should be summoned for any patients who have or are thought to have sustained a significant MOI.</a:t>
            </a:r>
            <a:endParaRPr lang="en-IN" dirty="0"/>
          </a:p>
        </p:txBody>
      </p:sp>
      <p:sp>
        <p:nvSpPr>
          <p:cNvPr id="154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F1D18E3-E310-4842-AEEE-723055A29B19}" type="slidenum">
              <a:rPr lang="en-US" altLang="en-US" sz="1200"/>
              <a:pPr eaLnBrk="1" hangingPunct="1"/>
              <a:t>32</a:t>
            </a:fld>
            <a:endParaRPr lang="en-US" altLang="en-US" sz="1200" dirty="0"/>
          </a:p>
        </p:txBody>
      </p:sp>
    </p:spTree>
    <p:extLst>
      <p:ext uri="{BB962C8B-B14F-4D97-AF65-F5344CB8AC3E}">
        <p14:creationId xmlns:p14="http://schemas.microsoft.com/office/powerpoint/2010/main" val="18842235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228600" indent="-228600">
              <a:spcBef>
                <a:spcPts val="600"/>
              </a:spcBef>
              <a:spcAft>
                <a:spcPts val="600"/>
              </a:spcAft>
              <a:tabLst>
                <a:tab pos="228600" algn="l"/>
              </a:tabLst>
              <a:defRPr/>
            </a:pPr>
            <a:r>
              <a:rPr lang="en-US" altLang="en-US" sz="1400" dirty="0">
                <a:cs typeface="ＭＳ Ｐゴシック" charset="0"/>
              </a:rPr>
              <a:t>Lecture Outline</a:t>
            </a:r>
          </a:p>
          <a:p>
            <a:pPr marL="228600" indent="-228600">
              <a:spcBef>
                <a:spcPts val="600"/>
              </a:spcBef>
              <a:spcAft>
                <a:spcPts val="600"/>
              </a:spcAft>
              <a:tabLst>
                <a:tab pos="228600" algn="l"/>
              </a:tabLst>
              <a:defRPr/>
            </a:pPr>
            <a:endParaRPr lang="en-US" sz="1400" dirty="0">
              <a:latin typeface="Times New Roman"/>
              <a:ea typeface="Times New Roman"/>
              <a:cs typeface="ＭＳ Ｐゴシック" charset="0"/>
            </a:endParaRPr>
          </a:p>
          <a:p>
            <a:pPr>
              <a:defRPr/>
            </a:pPr>
            <a:r>
              <a:rPr lang="en-US" dirty="0"/>
              <a:t>D.   Car versus bicycle</a:t>
            </a:r>
            <a:endParaRPr lang="en-IN" b="1" dirty="0"/>
          </a:p>
          <a:p>
            <a:pPr>
              <a:defRPr/>
            </a:pPr>
            <a:r>
              <a:rPr lang="en-US" dirty="0"/>
              <a:t>       1.   Evaluate the MOI in much the same manner as car-versus-pedestrian crashes.</a:t>
            </a:r>
            <a:endParaRPr lang="en-IN" dirty="0"/>
          </a:p>
          <a:p>
            <a:pPr>
              <a:defRPr/>
            </a:pPr>
            <a:r>
              <a:rPr lang="en-US" dirty="0"/>
              <a:t>             a.    Evaluate the damage to, and position of, the bicycle.</a:t>
            </a:r>
            <a:endParaRPr lang="en-IN" dirty="0"/>
          </a:p>
          <a:p>
            <a:pPr>
              <a:defRPr/>
            </a:pPr>
            <a:r>
              <a:rPr lang="en-US" dirty="0"/>
              <a:t>             b.    If the patient was wearing a helmet, inspect it for damage.</a:t>
            </a:r>
            <a:endParaRPr lang="en-IN" dirty="0"/>
          </a:p>
        </p:txBody>
      </p:sp>
      <p:sp>
        <p:nvSpPr>
          <p:cNvPr id="155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BFAD8E6-3B35-1F4C-8F45-E533AF4803DE}" type="slidenum">
              <a:rPr lang="en-US" altLang="en-US" sz="1200"/>
              <a:pPr eaLnBrk="1" hangingPunct="1"/>
              <a:t>33</a:t>
            </a:fld>
            <a:endParaRPr lang="en-US" altLang="en-US" sz="1200" dirty="0"/>
          </a:p>
        </p:txBody>
      </p:sp>
    </p:spTree>
    <p:extLst>
      <p:ext uri="{BB962C8B-B14F-4D97-AF65-F5344CB8AC3E}">
        <p14:creationId xmlns:p14="http://schemas.microsoft.com/office/powerpoint/2010/main" val="13509092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indent="-228600">
              <a:spcBef>
                <a:spcPts val="600"/>
              </a:spcBef>
              <a:spcAft>
                <a:spcPts val="600"/>
              </a:spcAft>
              <a:tabLst>
                <a:tab pos="228600" algn="l"/>
                <a:tab pos="-11430" algn="l"/>
              </a:tabLst>
              <a:defRPr/>
            </a:pPr>
            <a:r>
              <a:rPr lang="en-US" altLang="en-US" dirty="0">
                <a:cs typeface="ＭＳ Ｐゴシック" charset="0"/>
              </a:rPr>
              <a:t>Lecture Outline</a:t>
            </a:r>
          </a:p>
          <a:p>
            <a:pPr indent="-228600">
              <a:spcBef>
                <a:spcPts val="600"/>
              </a:spcBef>
              <a:spcAft>
                <a:spcPts val="600"/>
              </a:spcAft>
              <a:tabLst>
                <a:tab pos="228600" algn="l"/>
                <a:tab pos="-11430" algn="l"/>
              </a:tabLst>
              <a:defRPr/>
            </a:pPr>
            <a:endParaRPr lang="en-US" altLang="en-US" dirty="0">
              <a:cs typeface="ＭＳ Ｐゴシック" charset="0"/>
            </a:endParaRPr>
          </a:p>
          <a:p>
            <a:pPr>
              <a:defRPr/>
            </a:pPr>
            <a:r>
              <a:rPr lang="en-US" dirty="0"/>
              <a:t>2.    Presume that the patient has sustained an injury to the spinal column, or spinal cord, until proven otherwise at the hospital.</a:t>
            </a:r>
            <a:endParaRPr lang="en-IN" dirty="0"/>
          </a:p>
          <a:p>
            <a:pPr>
              <a:defRPr/>
            </a:pPr>
            <a:r>
              <a:rPr lang="en-US" dirty="0"/>
              <a:t>3.    Spinal stabilization must be initiated and maintained during the encounter.</a:t>
            </a:r>
            <a:endParaRPr lang="en-IN" dirty="0"/>
          </a:p>
        </p:txBody>
      </p:sp>
      <p:sp>
        <p:nvSpPr>
          <p:cNvPr id="156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475312D-C73F-1B4B-A551-3FDB565014B6}" type="slidenum">
              <a:rPr lang="en-US" altLang="en-US" sz="1200"/>
              <a:pPr eaLnBrk="1" hangingPunct="1"/>
              <a:t>34</a:t>
            </a:fld>
            <a:endParaRPr lang="en-US" altLang="en-US" sz="1200" dirty="0"/>
          </a:p>
        </p:txBody>
      </p:sp>
    </p:spTree>
    <p:extLst>
      <p:ext uri="{BB962C8B-B14F-4D97-AF65-F5344CB8AC3E}">
        <p14:creationId xmlns:p14="http://schemas.microsoft.com/office/powerpoint/2010/main" val="15339091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228600" indent="-228600">
              <a:spcBef>
                <a:spcPts val="600"/>
              </a:spcBef>
              <a:spcAft>
                <a:spcPts val="600"/>
              </a:spcAft>
              <a:tabLst>
                <a:tab pos="228600" algn="l"/>
              </a:tabLst>
              <a:defRPr/>
            </a:pPr>
            <a:r>
              <a:rPr lang="en-US" altLang="en-US" sz="1400" dirty="0">
                <a:cs typeface="ＭＳ Ｐゴシック" charset="0"/>
              </a:rPr>
              <a:t>Lecture Outline</a:t>
            </a:r>
          </a:p>
          <a:p>
            <a:pPr marL="228600" indent="-228600">
              <a:spcBef>
                <a:spcPts val="600"/>
              </a:spcBef>
              <a:spcAft>
                <a:spcPts val="600"/>
              </a:spcAft>
              <a:tabLst>
                <a:tab pos="228600" algn="l"/>
              </a:tabLst>
              <a:defRPr/>
            </a:pPr>
            <a:endParaRPr lang="en-US" sz="1400" dirty="0">
              <a:latin typeface="Times New Roman"/>
              <a:ea typeface="Times New Roman"/>
              <a:cs typeface="ＭＳ Ｐゴシック" charset="0"/>
            </a:endParaRPr>
          </a:p>
          <a:p>
            <a:pPr>
              <a:defRPr/>
            </a:pPr>
            <a:r>
              <a:rPr lang="en-US" dirty="0"/>
              <a:t>E.   Car versus motorcycle</a:t>
            </a:r>
            <a:endParaRPr lang="en-IN" b="1" dirty="0"/>
          </a:p>
          <a:p>
            <a:pPr>
              <a:defRPr/>
            </a:pPr>
            <a:r>
              <a:rPr lang="en-US" dirty="0"/>
              <a:t>       1.    Protection is from:</a:t>
            </a:r>
            <a:endParaRPr lang="en-IN" dirty="0"/>
          </a:p>
          <a:p>
            <a:pPr>
              <a:defRPr/>
            </a:pPr>
            <a:r>
              <a:rPr lang="en-US" dirty="0"/>
              <a:t>              a.   Helmet</a:t>
            </a:r>
            <a:endParaRPr lang="en-IN" dirty="0"/>
          </a:p>
          <a:p>
            <a:pPr>
              <a:defRPr/>
            </a:pPr>
            <a:r>
              <a:rPr lang="en-US" dirty="0"/>
              <a:t>                     i.    Does not protect against severe cervical injury</a:t>
            </a:r>
            <a:endParaRPr lang="en-IN" dirty="0"/>
          </a:p>
          <a:p>
            <a:pPr>
              <a:defRPr/>
            </a:pPr>
            <a:r>
              <a:rPr lang="en-US" dirty="0"/>
              <a:t>              b.    Leather or abrasion-resistant clothing</a:t>
            </a:r>
            <a:endParaRPr lang="en-IN" dirty="0"/>
          </a:p>
          <a:p>
            <a:pPr>
              <a:defRPr/>
            </a:pPr>
            <a:r>
              <a:rPr lang="en-US" dirty="0"/>
              <a:t>                     </a:t>
            </a:r>
            <a:r>
              <a:rPr lang="en-US" dirty="0" err="1"/>
              <a:t>i.</a:t>
            </a:r>
            <a:r>
              <a:rPr lang="en-US" dirty="0"/>
              <a:t>    Will protect against road abrasion but not against blunt trauma from secondary impacts</a:t>
            </a:r>
            <a:endParaRPr lang="en-IN" dirty="0"/>
          </a:p>
          <a:p>
            <a:pPr>
              <a:defRPr/>
            </a:pPr>
            <a:r>
              <a:rPr lang="en-US" dirty="0"/>
              <a:t>              </a:t>
            </a:r>
            <a:r>
              <a:rPr lang="en-US" dirty="0" err="1"/>
              <a:t>c.</a:t>
            </a:r>
            <a:r>
              <a:rPr lang="en-US" dirty="0"/>
              <a:t>    Boots</a:t>
            </a:r>
            <a:endParaRPr lang="en-IN" dirty="0"/>
          </a:p>
          <a:p>
            <a:pPr>
              <a:defRPr/>
            </a:pPr>
            <a:r>
              <a:rPr lang="en-US" dirty="0"/>
              <a:t>	</a:t>
            </a:r>
            <a:endParaRPr lang="en-IN" dirty="0"/>
          </a:p>
        </p:txBody>
      </p:sp>
      <p:sp>
        <p:nvSpPr>
          <p:cNvPr id="157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C046231-A1F5-C94F-9AEC-D170C2BDF0C7}" type="slidenum">
              <a:rPr lang="en-US" altLang="en-US" sz="1200"/>
              <a:pPr eaLnBrk="1" hangingPunct="1"/>
              <a:t>35</a:t>
            </a:fld>
            <a:endParaRPr lang="en-US" altLang="en-US" sz="1200" dirty="0"/>
          </a:p>
        </p:txBody>
      </p:sp>
    </p:spTree>
    <p:extLst>
      <p:ext uri="{BB962C8B-B14F-4D97-AF65-F5344CB8AC3E}">
        <p14:creationId xmlns:p14="http://schemas.microsoft.com/office/powerpoint/2010/main" val="20175199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indent="-228600">
              <a:spcBef>
                <a:spcPts val="600"/>
              </a:spcBef>
              <a:spcAft>
                <a:spcPts val="600"/>
              </a:spcAft>
              <a:tabLst>
                <a:tab pos="228600" algn="l"/>
                <a:tab pos="-11430" algn="l"/>
              </a:tabLst>
              <a:defRPr/>
            </a:pPr>
            <a:r>
              <a:rPr lang="en-US" altLang="en-US" dirty="0">
                <a:cs typeface="ＭＳ Ｐゴシック" charset="0"/>
              </a:rPr>
              <a:t>Lecture Outline</a:t>
            </a:r>
          </a:p>
          <a:p>
            <a:pPr indent="-228600">
              <a:spcBef>
                <a:spcPts val="600"/>
              </a:spcBef>
              <a:spcAft>
                <a:spcPts val="600"/>
              </a:spcAft>
              <a:tabLst>
                <a:tab pos="228600" algn="l"/>
                <a:tab pos="-11430" algn="l"/>
              </a:tabLst>
              <a:defRPr/>
            </a:pPr>
            <a:endParaRPr lang="en-US" altLang="en-US" dirty="0">
              <a:cs typeface="ＭＳ Ｐゴシック" charset="0"/>
            </a:endParaRPr>
          </a:p>
          <a:p>
            <a:pPr>
              <a:defRPr/>
            </a:pPr>
            <a:r>
              <a:rPr lang="en-US" dirty="0"/>
              <a:t>2.    When assessing the scene of a motorcycle crash, look for:</a:t>
            </a:r>
            <a:endParaRPr lang="en-IN" dirty="0"/>
          </a:p>
          <a:p>
            <a:pPr>
              <a:defRPr/>
            </a:pPr>
            <a:r>
              <a:rPr lang="en-US" dirty="0"/>
              <a:t>       a.    Deformity of the motorcycle</a:t>
            </a:r>
            <a:endParaRPr lang="en-IN" dirty="0"/>
          </a:p>
          <a:p>
            <a:pPr>
              <a:defRPr/>
            </a:pPr>
            <a:r>
              <a:rPr lang="en-US" dirty="0"/>
              <a:t>       b.    Side of most damage</a:t>
            </a:r>
            <a:endParaRPr lang="en-IN" dirty="0"/>
          </a:p>
          <a:p>
            <a:pPr>
              <a:defRPr/>
            </a:pPr>
            <a:r>
              <a:rPr lang="en-US" dirty="0"/>
              <a:t>       c.    Distance of skid in the road</a:t>
            </a:r>
            <a:endParaRPr lang="en-IN" dirty="0"/>
          </a:p>
          <a:p>
            <a:pPr>
              <a:defRPr/>
            </a:pPr>
            <a:r>
              <a:rPr lang="en-US" dirty="0"/>
              <a:t>       d.    Deformity of stationary objects or other vehicles</a:t>
            </a:r>
            <a:endParaRPr lang="en-IN" dirty="0"/>
          </a:p>
          <a:p>
            <a:pPr>
              <a:defRPr/>
            </a:pPr>
            <a:r>
              <a:rPr lang="en-US" dirty="0"/>
              <a:t>       e.    Extent and location of deformity in the helmet</a:t>
            </a:r>
            <a:endParaRPr lang="en-IN" dirty="0"/>
          </a:p>
        </p:txBody>
      </p:sp>
      <p:sp>
        <p:nvSpPr>
          <p:cNvPr id="158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14EB0A8-9908-744A-856E-9196AEB31EB5}" type="slidenum">
              <a:rPr lang="en-US" altLang="en-US" sz="1200"/>
              <a:pPr eaLnBrk="1" hangingPunct="1"/>
              <a:t>36</a:t>
            </a:fld>
            <a:endParaRPr lang="en-US" altLang="en-US" sz="1200" dirty="0"/>
          </a:p>
        </p:txBody>
      </p:sp>
    </p:spTree>
    <p:extLst>
      <p:ext uri="{BB962C8B-B14F-4D97-AF65-F5344CB8AC3E}">
        <p14:creationId xmlns:p14="http://schemas.microsoft.com/office/powerpoint/2010/main" val="18379593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indent="-228600">
              <a:spcBef>
                <a:spcPts val="600"/>
              </a:spcBef>
              <a:spcAft>
                <a:spcPts val="600"/>
              </a:spcAft>
              <a:tabLst>
                <a:tab pos="228600" algn="l"/>
                <a:tab pos="-11430" algn="l"/>
              </a:tabLst>
              <a:defRPr/>
            </a:pPr>
            <a:r>
              <a:rPr lang="en-US" altLang="en-US" dirty="0">
                <a:cs typeface="ＭＳ Ｐゴシック" charset="0"/>
              </a:rPr>
              <a:t>Lecture Outline</a:t>
            </a:r>
          </a:p>
          <a:p>
            <a:pPr indent="-228600">
              <a:spcBef>
                <a:spcPts val="600"/>
              </a:spcBef>
              <a:spcAft>
                <a:spcPts val="600"/>
              </a:spcAft>
              <a:tabLst>
                <a:tab pos="228600" algn="l"/>
                <a:tab pos="-11430" algn="l"/>
              </a:tabLst>
              <a:defRPr/>
            </a:pPr>
            <a:endParaRPr lang="en-US" altLang="en-US" dirty="0">
              <a:cs typeface="ＭＳ Ｐゴシック" charset="0"/>
            </a:endParaRPr>
          </a:p>
          <a:p>
            <a:pPr>
              <a:defRPr/>
            </a:pPr>
            <a:r>
              <a:rPr lang="en-US" dirty="0"/>
              <a:t>3.   There are four types of motorcycle impacts.</a:t>
            </a:r>
            <a:endParaRPr lang="en-IN" dirty="0"/>
          </a:p>
          <a:p>
            <a:pPr>
              <a:defRPr/>
            </a:pPr>
            <a:r>
              <a:rPr lang="en-US" dirty="0"/>
              <a:t>       a.    Head-on crash</a:t>
            </a:r>
            <a:endParaRPr lang="en-IN" dirty="0"/>
          </a:p>
          <a:p>
            <a:pPr>
              <a:defRPr/>
            </a:pPr>
            <a:r>
              <a:rPr lang="en-US" dirty="0"/>
              <a:t>              i.    The motorcycle strikes another object and stops its forward motion while the rider continues his or her forward motion until stopped by an outside force.</a:t>
            </a:r>
            <a:endParaRPr lang="en-IN" dirty="0"/>
          </a:p>
          <a:p>
            <a:pPr>
              <a:defRPr/>
            </a:pPr>
            <a:r>
              <a:rPr lang="en-US" dirty="0"/>
              <a:t>       b.    Angular crash</a:t>
            </a:r>
            <a:endParaRPr lang="en-IN" dirty="0"/>
          </a:p>
          <a:p>
            <a:pPr>
              <a:defRPr/>
            </a:pPr>
            <a:r>
              <a:rPr lang="en-US" dirty="0"/>
              <a:t>              i.    The motorcycle strikes an object or another vehicle at an angle so that the rider sustains direct crushing injuries to the lower extremity between the object and the motorcycle.</a:t>
            </a:r>
            <a:endParaRPr lang="en-IN" dirty="0"/>
          </a:p>
        </p:txBody>
      </p:sp>
      <p:sp>
        <p:nvSpPr>
          <p:cNvPr id="159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669D3C4-40DE-264C-BEAD-CC9A1AF89D75}" type="slidenum">
              <a:rPr lang="en-US" altLang="en-US" sz="1200"/>
              <a:pPr eaLnBrk="1" hangingPunct="1"/>
              <a:t>37</a:t>
            </a:fld>
            <a:endParaRPr lang="en-US" altLang="en-US" sz="1200" dirty="0"/>
          </a:p>
        </p:txBody>
      </p:sp>
    </p:spTree>
    <p:extLst>
      <p:ext uri="{BB962C8B-B14F-4D97-AF65-F5344CB8AC3E}">
        <p14:creationId xmlns:p14="http://schemas.microsoft.com/office/powerpoint/2010/main" val="11778993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indent="-228600">
              <a:spcBef>
                <a:spcPts val="0"/>
              </a:spcBef>
              <a:spcAft>
                <a:spcPts val="300"/>
              </a:spcAft>
              <a:tabLst>
                <a:tab pos="685800" algn="l"/>
              </a:tabLst>
              <a:defRPr/>
            </a:pPr>
            <a:r>
              <a:rPr lang="en-US" altLang="en-US" dirty="0">
                <a:cs typeface="ＭＳ Ｐゴシック" charset="0"/>
              </a:rPr>
              <a:t>Lecture Outline</a:t>
            </a:r>
          </a:p>
          <a:p>
            <a:pPr indent="-228600">
              <a:spcBef>
                <a:spcPts val="0"/>
              </a:spcBef>
              <a:spcAft>
                <a:spcPts val="300"/>
              </a:spcAft>
              <a:tabLst>
                <a:tab pos="685800" algn="l"/>
              </a:tabLst>
              <a:defRPr/>
            </a:pPr>
            <a:endParaRPr lang="en-US" altLang="en-US" dirty="0">
              <a:cs typeface="ＭＳ Ｐゴシック" charset="0"/>
            </a:endParaRPr>
          </a:p>
          <a:p>
            <a:pPr>
              <a:defRPr/>
            </a:pPr>
            <a:r>
              <a:rPr lang="en-US" dirty="0"/>
              <a:t>c.    Ejection</a:t>
            </a:r>
            <a:endParaRPr lang="en-IN" dirty="0"/>
          </a:p>
          <a:p>
            <a:pPr>
              <a:defRPr/>
            </a:pPr>
            <a:r>
              <a:rPr lang="en-US" dirty="0"/>
              <a:t>       i.    The rider will travel at high speed until stopped by a stationary object, another vehicle, or road drag.</a:t>
            </a:r>
            <a:endParaRPr lang="en-IN" dirty="0"/>
          </a:p>
          <a:p>
            <a:pPr>
              <a:defRPr/>
            </a:pPr>
            <a:r>
              <a:rPr lang="en-US" dirty="0"/>
              <a:t>d.    Controlled crash</a:t>
            </a:r>
            <a:endParaRPr lang="en-IN" dirty="0"/>
          </a:p>
          <a:p>
            <a:pPr>
              <a:defRPr/>
            </a:pPr>
            <a:r>
              <a:rPr lang="en-US" dirty="0"/>
              <a:t>       i.    A technique used to separate the rider from the body of the motorcycle and the object to be hit is referred to as laying the bike down.</a:t>
            </a:r>
            <a:endParaRPr lang="en-IN" dirty="0"/>
          </a:p>
        </p:txBody>
      </p:sp>
      <p:sp>
        <p:nvSpPr>
          <p:cNvPr id="160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CA3AFD8-0EB5-534A-9CC5-744E6BD99D77}" type="slidenum">
              <a:rPr lang="en-US" altLang="en-US" sz="1200"/>
              <a:pPr eaLnBrk="1" hangingPunct="1"/>
              <a:t>38</a:t>
            </a:fld>
            <a:endParaRPr lang="en-US" altLang="en-US" sz="1200" dirty="0"/>
          </a:p>
        </p:txBody>
      </p:sp>
    </p:spTree>
    <p:extLst>
      <p:ext uri="{BB962C8B-B14F-4D97-AF65-F5344CB8AC3E}">
        <p14:creationId xmlns:p14="http://schemas.microsoft.com/office/powerpoint/2010/main" val="14501678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228600" indent="-228600">
              <a:spcBef>
                <a:spcPts val="600"/>
              </a:spcBef>
              <a:spcAft>
                <a:spcPts val="600"/>
              </a:spcAft>
              <a:tabLst>
                <a:tab pos="228600" algn="l"/>
              </a:tabLst>
              <a:defRPr/>
            </a:pPr>
            <a:r>
              <a:rPr lang="en-US" altLang="en-US" sz="1400" dirty="0">
                <a:cs typeface="ＭＳ Ｐゴシック" charset="0"/>
              </a:rPr>
              <a:t>Lecture Outline</a:t>
            </a:r>
          </a:p>
          <a:p>
            <a:pPr marL="228600" indent="-228600">
              <a:spcBef>
                <a:spcPts val="600"/>
              </a:spcBef>
              <a:spcAft>
                <a:spcPts val="600"/>
              </a:spcAft>
              <a:tabLst>
                <a:tab pos="228600" algn="l"/>
              </a:tabLst>
              <a:defRPr/>
            </a:pPr>
            <a:endParaRPr lang="en-US" sz="1400" dirty="0">
              <a:latin typeface="Times New Roman"/>
              <a:ea typeface="Times New Roman"/>
              <a:cs typeface="ＭＳ Ｐゴシック" charset="0"/>
            </a:endParaRPr>
          </a:p>
          <a:p>
            <a:pPr>
              <a:defRPr/>
            </a:pPr>
            <a:r>
              <a:rPr lang="en-US" dirty="0"/>
              <a:t>F.   Falls</a:t>
            </a:r>
            <a:endParaRPr lang="en-IN" b="1" dirty="0"/>
          </a:p>
          <a:p>
            <a:pPr>
              <a:defRPr/>
            </a:pPr>
            <a:r>
              <a:rPr lang="en-US" dirty="0"/>
              <a:t>      1.    The injury potential of a fall is related to the height from which the patient fell.</a:t>
            </a:r>
            <a:endParaRPr lang="en-IN" dirty="0"/>
          </a:p>
          <a:p>
            <a:pPr>
              <a:defRPr/>
            </a:pPr>
            <a:r>
              <a:rPr lang="en-US" dirty="0"/>
              <a:t>             a.    The greater the height of the fall, the greater the potential for injury.</a:t>
            </a:r>
            <a:endParaRPr lang="en-IN" dirty="0"/>
          </a:p>
          <a:p>
            <a:pPr>
              <a:defRPr/>
            </a:pPr>
            <a:r>
              <a:rPr lang="en-US" dirty="0"/>
              <a:t>             b.    A fall from more than 20 ft (6m) is considered significant.</a:t>
            </a:r>
            <a:endParaRPr lang="en-IN" dirty="0"/>
          </a:p>
          <a:p>
            <a:pPr>
              <a:defRPr/>
            </a:pPr>
            <a:r>
              <a:rPr lang="en-US" dirty="0"/>
              <a:t>      2.    Internal injuries pose the greatest threat to life.</a:t>
            </a:r>
            <a:endParaRPr lang="en-IN" dirty="0"/>
          </a:p>
        </p:txBody>
      </p:sp>
      <p:sp>
        <p:nvSpPr>
          <p:cNvPr id="161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BB721DC-5C77-9441-A0DC-7A03688B20BD}" type="slidenum">
              <a:rPr lang="en-US" altLang="en-US" sz="1200"/>
              <a:pPr eaLnBrk="1" hangingPunct="1"/>
              <a:t>39</a:t>
            </a:fld>
            <a:endParaRPr lang="en-US" altLang="en-US" sz="1200" dirty="0"/>
          </a:p>
        </p:txBody>
      </p:sp>
    </p:spTree>
    <p:extLst>
      <p:ext uri="{BB962C8B-B14F-4D97-AF65-F5344CB8AC3E}">
        <p14:creationId xmlns:p14="http://schemas.microsoft.com/office/powerpoint/2010/main" val="11787249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indent="-228600">
              <a:spcBef>
                <a:spcPts val="600"/>
              </a:spcBef>
              <a:spcAft>
                <a:spcPts val="600"/>
              </a:spcAft>
              <a:tabLst>
                <a:tab pos="228600" algn="l"/>
                <a:tab pos="-11430" algn="l"/>
              </a:tabLst>
              <a:defRPr/>
            </a:pPr>
            <a:r>
              <a:rPr lang="en-US" altLang="en-US" dirty="0">
                <a:cs typeface="ＭＳ Ｐゴシック" charset="0"/>
              </a:rPr>
              <a:t>Lecture Outline</a:t>
            </a:r>
          </a:p>
          <a:p>
            <a:pPr indent="-228600">
              <a:spcBef>
                <a:spcPts val="600"/>
              </a:spcBef>
              <a:spcAft>
                <a:spcPts val="600"/>
              </a:spcAft>
              <a:tabLst>
                <a:tab pos="228600" algn="l"/>
                <a:tab pos="-11430" algn="l"/>
              </a:tabLst>
              <a:defRPr/>
            </a:pPr>
            <a:endParaRPr lang="en-US" altLang="en-US" dirty="0">
              <a:cs typeface="ＭＳ Ｐゴシック" charset="0"/>
            </a:endParaRPr>
          </a:p>
          <a:p>
            <a:pPr>
              <a:defRPr/>
            </a:pPr>
            <a:r>
              <a:rPr lang="en-US" dirty="0"/>
              <a:t>3.    Patients who fall and land on their feet may have less severe internal injuries because their legs may have absorbed much of the energy of the fall.</a:t>
            </a:r>
            <a:endParaRPr lang="en-IN" dirty="0"/>
          </a:p>
          <a:p>
            <a:pPr>
              <a:defRPr/>
            </a:pPr>
            <a:r>
              <a:rPr lang="en-US" dirty="0"/>
              <a:t>       a.    However, they may have very serious injuries to the lower extremities and pelvic and spinal injuries.</a:t>
            </a:r>
            <a:endParaRPr lang="en-IN" dirty="0"/>
          </a:p>
        </p:txBody>
      </p:sp>
      <p:sp>
        <p:nvSpPr>
          <p:cNvPr id="162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255A339-64B2-1046-9237-8C90C26ECF26}" type="slidenum">
              <a:rPr lang="en-US" altLang="en-US" sz="1200"/>
              <a:pPr eaLnBrk="1" hangingPunct="1"/>
              <a:t>40</a:t>
            </a:fld>
            <a:endParaRPr lang="en-US" altLang="en-US" sz="1200" dirty="0"/>
          </a:p>
        </p:txBody>
      </p:sp>
    </p:spTree>
    <p:extLst>
      <p:ext uri="{BB962C8B-B14F-4D97-AF65-F5344CB8AC3E}">
        <p14:creationId xmlns:p14="http://schemas.microsoft.com/office/powerpoint/2010/main" val="293960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1800"/>
              </a:spcBef>
              <a:spcAft>
                <a:spcPts val="600"/>
              </a:spcAft>
            </a:pPr>
            <a:r>
              <a:rPr lang="en-US" altLang="en-US" sz="2000" dirty="0">
                <a:latin typeface="Times New Roman" charset="0"/>
                <a:ea typeface="MS PGothic" charset="-128"/>
              </a:rPr>
              <a:t>Lecture Outline</a:t>
            </a:r>
          </a:p>
          <a:p>
            <a:pPr>
              <a:spcBef>
                <a:spcPts val="1800"/>
              </a:spcBef>
              <a:spcAft>
                <a:spcPts val="600"/>
              </a:spcAft>
            </a:pPr>
            <a:endParaRPr lang="en-US" altLang="en-US" sz="2000" dirty="0">
              <a:latin typeface="Times New Roman" charset="0"/>
              <a:ea typeface="MS PGothic" charset="-128"/>
            </a:endParaRPr>
          </a:p>
          <a:p>
            <a:pPr>
              <a:spcBef>
                <a:spcPts val="1800"/>
              </a:spcBef>
              <a:spcAft>
                <a:spcPts val="600"/>
              </a:spcAft>
            </a:pPr>
            <a:r>
              <a:rPr lang="en-US" altLang="en-US" sz="2000" dirty="0">
                <a:latin typeface="Times New Roman" charset="0"/>
                <a:ea typeface="MS PGothic" charset="-128"/>
              </a:rPr>
              <a:t>I. Introduction</a:t>
            </a:r>
          </a:p>
          <a:p>
            <a:r>
              <a:rPr lang="en-US" altLang="en-US" dirty="0">
                <a:latin typeface="Times New Roman" charset="0"/>
                <a:ea typeface="MS PGothic" charset="-128"/>
              </a:rPr>
              <a:t>A.    For people younger than age 44 years, traumatic injuries are the leading cause of death in the United States.</a:t>
            </a:r>
            <a:endParaRPr lang="en-IN" altLang="en-US" b="1" dirty="0">
              <a:latin typeface="Times New Roman" charset="0"/>
              <a:ea typeface="MS PGothic" charset="-128"/>
            </a:endParaRPr>
          </a:p>
          <a:p>
            <a:r>
              <a:rPr lang="en-US" altLang="en-US" dirty="0">
                <a:latin typeface="Times New Roman" charset="0"/>
                <a:ea typeface="MS PGothic" charset="-128"/>
              </a:rPr>
              <a:t>       1.    Trauma emergencies occur as a result of physical forces applied to the body.</a:t>
            </a:r>
            <a:endParaRPr lang="en-IN" altLang="en-US" dirty="0">
              <a:latin typeface="Times New Roman" charset="0"/>
              <a:ea typeface="MS PGothic" charset="-128"/>
            </a:endParaRPr>
          </a:p>
          <a:p>
            <a:r>
              <a:rPr lang="en-US" altLang="en-US" dirty="0">
                <a:latin typeface="Times New Roman" charset="0"/>
                <a:ea typeface="MS PGothic" charset="-128"/>
              </a:rPr>
              <a:t>       2.    Medical emergencies occur from an illness or condition not caused by an outside force.</a:t>
            </a:r>
            <a:endParaRPr lang="en-IN" altLang="en-US" dirty="0">
              <a:latin typeface="Times New Roman" charset="0"/>
              <a:ea typeface="MS PGothic" charset="-128"/>
            </a:endParaRPr>
          </a:p>
        </p:txBody>
      </p:sp>
      <p:sp>
        <p:nvSpPr>
          <p:cNvPr id="1259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A6F6BA4-154C-9C42-A973-B3602AD29F06}" type="slidenum">
              <a:rPr lang="en-US" altLang="en-US" sz="1200"/>
              <a:pPr eaLnBrk="1" hangingPunct="1"/>
              <a:t>5</a:t>
            </a:fld>
            <a:endParaRPr lang="en-US" altLang="en-US" sz="1200" dirty="0"/>
          </a:p>
        </p:txBody>
      </p:sp>
    </p:spTree>
    <p:extLst>
      <p:ext uri="{BB962C8B-B14F-4D97-AF65-F5344CB8AC3E}">
        <p14:creationId xmlns:p14="http://schemas.microsoft.com/office/powerpoint/2010/main" val="11947634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indent="-228600">
              <a:spcBef>
                <a:spcPts val="600"/>
              </a:spcBef>
              <a:spcAft>
                <a:spcPts val="600"/>
              </a:spcAft>
              <a:tabLst>
                <a:tab pos="228600" algn="l"/>
                <a:tab pos="-11430" algn="l"/>
              </a:tabLst>
              <a:defRPr/>
            </a:pPr>
            <a:r>
              <a:rPr lang="en-US" altLang="en-US" dirty="0">
                <a:cs typeface="ＭＳ Ｐゴシック" charset="0"/>
              </a:rPr>
              <a:t>Lecture Outline</a:t>
            </a:r>
          </a:p>
          <a:p>
            <a:pPr indent="-228600">
              <a:spcBef>
                <a:spcPts val="600"/>
              </a:spcBef>
              <a:spcAft>
                <a:spcPts val="600"/>
              </a:spcAft>
              <a:tabLst>
                <a:tab pos="228600" algn="l"/>
                <a:tab pos="-11430" algn="l"/>
              </a:tabLst>
              <a:defRPr/>
            </a:pPr>
            <a:endParaRPr lang="en-US" altLang="en-US" dirty="0">
              <a:cs typeface="ＭＳ Ｐゴシック" charset="0"/>
            </a:endParaRPr>
          </a:p>
          <a:p>
            <a:pPr>
              <a:defRPr/>
            </a:pPr>
            <a:r>
              <a:rPr lang="en-US" dirty="0"/>
              <a:t>4.    Take into account:</a:t>
            </a:r>
            <a:endParaRPr lang="en-IN" dirty="0"/>
          </a:p>
          <a:p>
            <a:pPr>
              <a:defRPr/>
            </a:pPr>
            <a:r>
              <a:rPr lang="en-US" dirty="0"/>
              <a:t>       a.    The height of the fall</a:t>
            </a:r>
            <a:endParaRPr lang="en-IN" dirty="0"/>
          </a:p>
          <a:p>
            <a:pPr>
              <a:defRPr/>
            </a:pPr>
            <a:r>
              <a:rPr lang="en-US" dirty="0"/>
              <a:t>       b.    The type of surface struck</a:t>
            </a:r>
            <a:endParaRPr lang="en-IN" dirty="0"/>
          </a:p>
          <a:p>
            <a:pPr>
              <a:defRPr/>
            </a:pPr>
            <a:r>
              <a:rPr lang="en-US" dirty="0"/>
              <a:t>       c.    The part of the body that hit first, followed by the path of energy displacement</a:t>
            </a:r>
            <a:endParaRPr lang="en-IN" dirty="0"/>
          </a:p>
        </p:txBody>
      </p:sp>
      <p:sp>
        <p:nvSpPr>
          <p:cNvPr id="163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F5E0B3D-F4A3-3045-8558-2B003132001D}" type="slidenum">
              <a:rPr lang="en-US" altLang="en-US" sz="1200"/>
              <a:pPr eaLnBrk="1" hangingPunct="1"/>
              <a:t>41</a:t>
            </a:fld>
            <a:endParaRPr lang="en-US" altLang="en-US" sz="1200" dirty="0"/>
          </a:p>
        </p:txBody>
      </p:sp>
    </p:spTree>
    <p:extLst>
      <p:ext uri="{BB962C8B-B14F-4D97-AF65-F5344CB8AC3E}">
        <p14:creationId xmlns:p14="http://schemas.microsoft.com/office/powerpoint/2010/main" val="13872649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164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1800"/>
              </a:spcBef>
              <a:spcAft>
                <a:spcPts val="600"/>
              </a:spcAft>
            </a:pPr>
            <a:r>
              <a:rPr lang="en-US" altLang="en-US" sz="2000" dirty="0">
                <a:latin typeface="Times New Roman" charset="0"/>
                <a:ea typeface="MS PGothic" charset="-128"/>
              </a:rPr>
              <a:t>Lecture Outline</a:t>
            </a:r>
          </a:p>
          <a:p>
            <a:pPr>
              <a:spcBef>
                <a:spcPts val="1800"/>
              </a:spcBef>
              <a:spcAft>
                <a:spcPts val="600"/>
              </a:spcAft>
            </a:pPr>
            <a:endParaRPr lang="en-US" altLang="en-US" sz="2000" dirty="0">
              <a:latin typeface="Times New Roman" charset="0"/>
              <a:ea typeface="MS PGothic" charset="-128"/>
            </a:endParaRPr>
          </a:p>
          <a:p>
            <a:pPr>
              <a:spcBef>
                <a:spcPts val="1800"/>
              </a:spcBef>
              <a:spcAft>
                <a:spcPts val="600"/>
              </a:spcAft>
            </a:pPr>
            <a:r>
              <a:rPr lang="en-US" altLang="en-US" sz="2000" dirty="0">
                <a:latin typeface="Times New Roman" charset="0"/>
                <a:ea typeface="MS PGothic" charset="-128"/>
              </a:rPr>
              <a:t>VI. Penetrating Trauma</a:t>
            </a:r>
          </a:p>
          <a:p>
            <a:r>
              <a:rPr lang="en-US" altLang="en-US" dirty="0">
                <a:latin typeface="Times New Roman" charset="0"/>
                <a:ea typeface="MS PGothic" charset="-128"/>
              </a:rPr>
              <a:t>A.    Penetrating trauma is the second leading cause of trauma death in the United States after blunt trauma.</a:t>
            </a:r>
            <a:endParaRPr lang="en-IN" altLang="en-US" b="1" dirty="0">
              <a:latin typeface="Times New Roman" charset="0"/>
              <a:ea typeface="MS PGothic" charset="-128"/>
            </a:endParaRPr>
          </a:p>
          <a:p>
            <a:r>
              <a:rPr lang="en-US" altLang="en-US" dirty="0">
                <a:latin typeface="Times New Roman" charset="0"/>
                <a:ea typeface="MS PGothic" charset="-128"/>
              </a:rPr>
              <a:t>       1.    Low-energy penetrating trauma may be caused:</a:t>
            </a:r>
            <a:endParaRPr lang="en-IN" altLang="en-US" dirty="0">
              <a:latin typeface="Times New Roman" charset="0"/>
              <a:ea typeface="MS PGothic" charset="-128"/>
            </a:endParaRPr>
          </a:p>
          <a:p>
            <a:r>
              <a:rPr lang="en-US" altLang="en-US" dirty="0">
                <a:latin typeface="Times New Roman" charset="0"/>
                <a:ea typeface="MS PGothic" charset="-128"/>
              </a:rPr>
              <a:t>              a.    Accidentally by impalement</a:t>
            </a:r>
            <a:endParaRPr lang="en-IN" altLang="en-US" dirty="0">
              <a:latin typeface="Times New Roman" charset="0"/>
              <a:ea typeface="MS PGothic" charset="-128"/>
            </a:endParaRPr>
          </a:p>
          <a:p>
            <a:r>
              <a:rPr lang="en-US" altLang="en-US" dirty="0">
                <a:latin typeface="Times New Roman" charset="0"/>
                <a:ea typeface="MS PGothic" charset="-128"/>
              </a:rPr>
              <a:t>              b.    Intentionally by a knife, ice pick, or other weapon</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164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51C8CCC-B93E-2A4C-9C60-A8CA379E3C54}" type="slidenum">
              <a:rPr lang="en-US" altLang="en-US" sz="1200"/>
              <a:pPr eaLnBrk="1" hangingPunct="1"/>
              <a:t>42</a:t>
            </a:fld>
            <a:endParaRPr lang="en-US" altLang="en-US" sz="1200" dirty="0"/>
          </a:p>
        </p:txBody>
      </p:sp>
    </p:spTree>
    <p:extLst>
      <p:ext uri="{BB962C8B-B14F-4D97-AF65-F5344CB8AC3E}">
        <p14:creationId xmlns:p14="http://schemas.microsoft.com/office/powerpoint/2010/main" val="5312692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ln/>
        </p:spPr>
      </p:sp>
      <p:sp>
        <p:nvSpPr>
          <p:cNvPr id="165891"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indent="-228600">
              <a:spcBef>
                <a:spcPts val="600"/>
              </a:spcBef>
              <a:spcAft>
                <a:spcPts val="600"/>
              </a:spcAft>
              <a:tabLst>
                <a:tab pos="-11113" algn="l"/>
                <a:tab pos="228600" algn="l"/>
              </a:tabLst>
              <a:defRPr/>
            </a:pPr>
            <a:r>
              <a:rPr lang="en-US" altLang="en-US" dirty="0"/>
              <a:t>Lecture Outline</a:t>
            </a:r>
          </a:p>
          <a:p>
            <a:pPr indent="-228600">
              <a:spcBef>
                <a:spcPts val="600"/>
              </a:spcBef>
              <a:spcAft>
                <a:spcPts val="600"/>
              </a:spcAft>
              <a:tabLst>
                <a:tab pos="-11113" algn="l"/>
                <a:tab pos="228600" algn="l"/>
              </a:tabLst>
              <a:defRPr/>
            </a:pPr>
            <a:endParaRPr lang="en-US" altLang="en-US" dirty="0">
              <a:solidFill>
                <a:srgbClr val="000000"/>
              </a:solidFill>
              <a:cs typeface="Times New Roman" pitchFamily="18" charset="0"/>
            </a:endParaRPr>
          </a:p>
          <a:p>
            <a:pPr>
              <a:defRPr/>
            </a:pPr>
            <a:r>
              <a:rPr lang="en-US" dirty="0"/>
              <a:t>2.    With low-energy penetrations, injuries are caused by the sharp edges of the object moving through the body and are, therefore, close to the object’s path.</a:t>
            </a:r>
            <a:endParaRPr lang="en-IN" dirty="0"/>
          </a:p>
          <a:p>
            <a:pPr>
              <a:defRPr/>
            </a:pPr>
            <a:r>
              <a:rPr lang="en-US" dirty="0"/>
              <a:t>3.    Knives may have been deliberately moved around internally, causing more damage than the external wound suggests.</a:t>
            </a:r>
            <a:endParaRPr lang="en-IN" dirty="0"/>
          </a:p>
          <a:p>
            <a:pPr>
              <a:defRPr/>
            </a:pPr>
            <a:endParaRPr lang="en-IN" dirty="0"/>
          </a:p>
        </p:txBody>
      </p:sp>
      <p:sp>
        <p:nvSpPr>
          <p:cNvPr id="165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ECD1450-3027-A143-9965-D9396117C260}" type="slidenum">
              <a:rPr lang="en-US" altLang="en-US" sz="1200"/>
              <a:pPr eaLnBrk="1" hangingPunct="1"/>
              <a:t>43</a:t>
            </a:fld>
            <a:endParaRPr lang="en-US" altLang="en-US" sz="1200" dirty="0"/>
          </a:p>
        </p:txBody>
      </p:sp>
    </p:spTree>
    <p:extLst>
      <p:ext uri="{BB962C8B-B14F-4D97-AF65-F5344CB8AC3E}">
        <p14:creationId xmlns:p14="http://schemas.microsoft.com/office/powerpoint/2010/main" val="19526297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166915"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spcBef>
                <a:spcPts val="600"/>
              </a:spcBef>
              <a:spcAft>
                <a:spcPts val="600"/>
              </a:spcAft>
              <a:tabLst>
                <a:tab pos="228600" algn="l"/>
              </a:tabLst>
              <a:defRPr/>
            </a:pPr>
            <a:r>
              <a:rPr lang="en-US" altLang="en-US" dirty="0"/>
              <a:t>Lecture Outline</a:t>
            </a:r>
          </a:p>
          <a:p>
            <a:pPr marL="228600" indent="-228600">
              <a:spcBef>
                <a:spcPts val="600"/>
              </a:spcBef>
              <a:spcAft>
                <a:spcPts val="600"/>
              </a:spcAft>
              <a:tabLst>
                <a:tab pos="228600" algn="l"/>
              </a:tabLst>
              <a:defRPr/>
            </a:pPr>
            <a:endParaRPr lang="en-US" altLang="en-US" dirty="0">
              <a:cs typeface="Times New Roman" pitchFamily="18" charset="0"/>
            </a:endParaRPr>
          </a:p>
          <a:p>
            <a:pPr>
              <a:defRPr/>
            </a:pPr>
            <a:r>
              <a:rPr lang="en-US" dirty="0"/>
              <a:t>B.   In medium- and high-velocity (speed) penetrating trauma, the path of the projectile (usually a bullet) may not be easy to predict.</a:t>
            </a:r>
            <a:endParaRPr lang="en-IN" b="1" dirty="0"/>
          </a:p>
          <a:p>
            <a:pPr>
              <a:defRPr/>
            </a:pPr>
            <a:r>
              <a:rPr lang="en-US" dirty="0"/>
              <a:t>      1.    The bullet may flatten out, tumble, or even ricochet within the body before exiting.</a:t>
            </a:r>
            <a:endParaRPr lang="en-IN" dirty="0"/>
          </a:p>
          <a:p>
            <a:pPr>
              <a:defRPr/>
            </a:pPr>
            <a:r>
              <a:rPr lang="en-US" dirty="0"/>
              <a:t>      2.    The path the projectile takes is its trajectory.</a:t>
            </a:r>
            <a:endParaRPr lang="en-IN" dirty="0"/>
          </a:p>
          <a:p>
            <a:pPr>
              <a:defRPr/>
            </a:pPr>
            <a:r>
              <a:rPr lang="en-US" dirty="0"/>
              <a:t>      3.    Fragmentation will increase damage.</a:t>
            </a:r>
            <a:endParaRPr lang="en-IN" dirty="0"/>
          </a:p>
        </p:txBody>
      </p:sp>
      <p:sp>
        <p:nvSpPr>
          <p:cNvPr id="166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920A4B2-E200-0F4F-BF61-935AB687CEE1}" type="slidenum">
              <a:rPr lang="en-US" altLang="en-US" sz="1200"/>
              <a:pPr eaLnBrk="1" hangingPunct="1"/>
              <a:t>44</a:t>
            </a:fld>
            <a:endParaRPr lang="en-US" altLang="en-US" sz="1200" dirty="0"/>
          </a:p>
        </p:txBody>
      </p:sp>
    </p:spTree>
    <p:extLst>
      <p:ext uri="{BB962C8B-B14F-4D97-AF65-F5344CB8AC3E}">
        <p14:creationId xmlns:p14="http://schemas.microsoft.com/office/powerpoint/2010/main" val="25265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indent="-228600">
              <a:spcBef>
                <a:spcPts val="600"/>
              </a:spcBef>
              <a:spcAft>
                <a:spcPts val="600"/>
              </a:spcAft>
              <a:tabLst>
                <a:tab pos="228600" algn="l"/>
                <a:tab pos="-11430" algn="l"/>
              </a:tabLst>
              <a:defRPr/>
            </a:pPr>
            <a:r>
              <a:rPr lang="en-US" altLang="en-US" dirty="0">
                <a:cs typeface="ＭＳ Ｐゴシック" charset="0"/>
              </a:rPr>
              <a:t>Lecture Outline</a:t>
            </a:r>
          </a:p>
          <a:p>
            <a:pPr indent="-228600">
              <a:spcBef>
                <a:spcPts val="600"/>
              </a:spcBef>
              <a:spcAft>
                <a:spcPts val="600"/>
              </a:spcAft>
              <a:tabLst>
                <a:tab pos="228600" algn="l"/>
                <a:tab pos="-11430" algn="l"/>
              </a:tabLst>
              <a:defRPr/>
            </a:pPr>
            <a:endParaRPr lang="en-US" altLang="en-US" dirty="0">
              <a:cs typeface="ＭＳ Ｐゴシック" charset="0"/>
            </a:endParaRPr>
          </a:p>
          <a:p>
            <a:pPr>
              <a:defRPr/>
            </a:pPr>
            <a:r>
              <a:rPr lang="en-US" dirty="0"/>
              <a:t>4.   Cavitation results from rapid changes in tissue and fluid pressure that occur with the passage of the projectile.</a:t>
            </a:r>
            <a:endParaRPr lang="en-IN" dirty="0"/>
          </a:p>
          <a:p>
            <a:pPr>
              <a:defRPr/>
            </a:pPr>
            <a:r>
              <a:rPr lang="en-US" dirty="0"/>
              <a:t>       a.    Temporary cavitation injury results from a stretching of the tissues that occurs with pressure changes.</a:t>
            </a:r>
            <a:endParaRPr lang="en-IN" dirty="0"/>
          </a:p>
          <a:p>
            <a:pPr>
              <a:defRPr/>
            </a:pPr>
            <a:r>
              <a:rPr lang="en-US" dirty="0"/>
              <a:t>       b.    Permanent cavitation injury results closer to the bullet path and remains after the projectile has passed through the tissue.</a:t>
            </a:r>
            <a:endParaRPr lang="en-IN" dirty="0"/>
          </a:p>
        </p:txBody>
      </p:sp>
      <p:sp>
        <p:nvSpPr>
          <p:cNvPr id="167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4A83EE2-B98F-1F40-A2D8-A9976C59B2B6}" type="slidenum">
              <a:rPr lang="en-US" altLang="en-US" sz="1200"/>
              <a:pPr eaLnBrk="1" hangingPunct="1"/>
              <a:t>45</a:t>
            </a:fld>
            <a:endParaRPr lang="en-US" altLang="en-US" sz="1200" dirty="0"/>
          </a:p>
        </p:txBody>
      </p:sp>
    </p:spTree>
    <p:extLst>
      <p:ext uri="{BB962C8B-B14F-4D97-AF65-F5344CB8AC3E}">
        <p14:creationId xmlns:p14="http://schemas.microsoft.com/office/powerpoint/2010/main" val="16615533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228600" indent="-228600">
              <a:spcBef>
                <a:spcPts val="600"/>
              </a:spcBef>
              <a:spcAft>
                <a:spcPts val="600"/>
              </a:spcAft>
              <a:tabLst>
                <a:tab pos="228600" algn="l"/>
              </a:tabLst>
              <a:defRPr/>
            </a:pPr>
            <a:r>
              <a:rPr lang="en-US" altLang="en-US" sz="1400" dirty="0">
                <a:cs typeface="ＭＳ Ｐゴシック" charset="0"/>
              </a:rPr>
              <a:t>Lecture Outline</a:t>
            </a:r>
          </a:p>
          <a:p>
            <a:pPr marL="228600" indent="-228600">
              <a:spcBef>
                <a:spcPts val="600"/>
              </a:spcBef>
              <a:spcAft>
                <a:spcPts val="600"/>
              </a:spcAft>
              <a:tabLst>
                <a:tab pos="228600" algn="l"/>
              </a:tabLst>
              <a:defRPr/>
            </a:pPr>
            <a:endParaRPr lang="en-US" sz="1400" dirty="0">
              <a:latin typeface="Times New Roman"/>
              <a:ea typeface="Times New Roman"/>
              <a:cs typeface="ＭＳ Ｐゴシック" charset="0"/>
            </a:endParaRPr>
          </a:p>
          <a:p>
            <a:pPr>
              <a:defRPr/>
            </a:pPr>
            <a:r>
              <a:rPr lang="en-US" dirty="0"/>
              <a:t>C.   The relationship between distance and the severity of injury varies depending on the type of weapon involved.</a:t>
            </a:r>
            <a:endParaRPr lang="en-IN" b="1" dirty="0"/>
          </a:p>
          <a:p>
            <a:pPr>
              <a:defRPr/>
            </a:pPr>
            <a:r>
              <a:rPr lang="en-US" dirty="0"/>
              <a:t>       1.   Air resistance, often referred to as drag, slows the projectile, decreasing the depth of penetration and energy of the projectile, and thus reducing damage to the tissues.</a:t>
            </a:r>
            <a:endParaRPr lang="en-IN" dirty="0"/>
          </a:p>
          <a:p>
            <a:pPr>
              <a:defRPr/>
            </a:pPr>
            <a:r>
              <a:rPr lang="en-US" dirty="0"/>
              <a:t>       2.   The area that is damaged by medium- and high-velocity projectiles is typically many times larger than the diameter of the projectile itself.</a:t>
            </a:r>
            <a:endParaRPr lang="en-IN" dirty="0"/>
          </a:p>
          <a:p>
            <a:pPr>
              <a:defRPr/>
            </a:pPr>
            <a:r>
              <a:rPr lang="en-US" dirty="0"/>
              <a:t>             a.    This is one reason that exit wounds are often many times larger than entrance wounds.</a:t>
            </a:r>
            <a:endParaRPr lang="en-IN" dirty="0"/>
          </a:p>
          <a:p>
            <a:pPr>
              <a:defRPr/>
            </a:pPr>
            <a:r>
              <a:rPr lang="en-US" dirty="0"/>
              <a:t>       3.   The energy available for a bullet to cause damage is more a function of its speed than its mass.</a:t>
            </a:r>
            <a:endParaRPr lang="en-IN"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S PGothic" pitchFamily="34" charset="-128"/>
                <a:cs typeface="MS PGothic" charset="0"/>
              </a:rPr>
              <a:t>       4.   An important factor for the seriousness of a gunshot wound is the type of tissue through which the projectile passes.</a:t>
            </a:r>
          </a:p>
          <a:p>
            <a:pPr>
              <a:defRPr/>
            </a:pPr>
            <a:endParaRPr lang="en-IN" dirty="0"/>
          </a:p>
        </p:txBody>
      </p:sp>
      <p:sp>
        <p:nvSpPr>
          <p:cNvPr id="168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F82EC16-B1B4-1F47-A7DE-0756F6F9F6A6}" type="slidenum">
              <a:rPr lang="en-US" altLang="en-US" sz="1200"/>
              <a:pPr eaLnBrk="1" hangingPunct="1"/>
              <a:t>46</a:t>
            </a:fld>
            <a:endParaRPr lang="en-US" altLang="en-US" sz="1200" dirty="0"/>
          </a:p>
        </p:txBody>
      </p:sp>
    </p:spTree>
    <p:extLst>
      <p:ext uri="{BB962C8B-B14F-4D97-AF65-F5344CB8AC3E}">
        <p14:creationId xmlns:p14="http://schemas.microsoft.com/office/powerpoint/2010/main" val="19975268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ln/>
        </p:spPr>
      </p:sp>
      <p:sp>
        <p:nvSpPr>
          <p:cNvPr id="169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The table on this slide shows signs of developing problems in trauma patients. </a:t>
            </a:r>
          </a:p>
        </p:txBody>
      </p:sp>
      <p:sp>
        <p:nvSpPr>
          <p:cNvPr id="169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FCD3554-DD78-BD4B-B710-B157F26C33A5}" type="slidenum">
              <a:rPr lang="en-US" altLang="en-US" sz="1200"/>
              <a:pPr eaLnBrk="1" hangingPunct="1"/>
              <a:t>47</a:t>
            </a:fld>
            <a:endParaRPr lang="en-US" altLang="en-US" sz="1200" dirty="0"/>
          </a:p>
        </p:txBody>
      </p:sp>
    </p:spTree>
    <p:extLst>
      <p:ext uri="{BB962C8B-B14F-4D97-AF65-F5344CB8AC3E}">
        <p14:creationId xmlns:p14="http://schemas.microsoft.com/office/powerpoint/2010/main" val="8211916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1800"/>
              </a:spcBef>
              <a:spcAft>
                <a:spcPts val="600"/>
              </a:spcAft>
            </a:pPr>
            <a:r>
              <a:rPr lang="en-US" altLang="en-US" sz="1800" dirty="0">
                <a:latin typeface="Times New Roman" charset="0"/>
                <a:ea typeface="MS PGothic" charset="-128"/>
              </a:rPr>
              <a:t>Lecture Outline</a:t>
            </a:r>
          </a:p>
          <a:p>
            <a:pPr>
              <a:spcBef>
                <a:spcPts val="1800"/>
              </a:spcBef>
              <a:spcAft>
                <a:spcPts val="600"/>
              </a:spcAft>
            </a:pPr>
            <a:endParaRPr lang="en-US" altLang="en-US" sz="1800" dirty="0">
              <a:latin typeface="Times New Roman" charset="0"/>
              <a:ea typeface="MS PGothic" charset="-128"/>
            </a:endParaRPr>
          </a:p>
          <a:p>
            <a:pPr>
              <a:spcBef>
                <a:spcPts val="1800"/>
              </a:spcBef>
              <a:spcAft>
                <a:spcPts val="600"/>
              </a:spcAft>
            </a:pPr>
            <a:r>
              <a:rPr lang="en-US" altLang="en-US" sz="1800" dirty="0">
                <a:latin typeface="Times New Roman" charset="0"/>
                <a:ea typeface="MS PGothic" charset="-128"/>
              </a:rPr>
              <a:t>VII. Blast Injuries</a:t>
            </a:r>
          </a:p>
          <a:p>
            <a:r>
              <a:rPr lang="en-US" altLang="en-US" dirty="0">
                <a:latin typeface="Times New Roman" charset="0"/>
                <a:ea typeface="MS PGothic" charset="-128"/>
              </a:rPr>
              <a:t>A.    Although most commonly associated with military conflict, blast injuries are also seen in civilian practice in mines, shipyards, chemical plants, and in association with terrorist activities.</a:t>
            </a:r>
            <a:endParaRPr lang="en-IN" altLang="en-US" b="1" dirty="0">
              <a:latin typeface="Times New Roman" charset="0"/>
              <a:ea typeface="MS PGothic" charset="-128"/>
            </a:endParaRPr>
          </a:p>
        </p:txBody>
      </p:sp>
      <p:sp>
        <p:nvSpPr>
          <p:cNvPr id="171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EC1E279-C11D-7D48-A350-27D27FAFFB06}" type="slidenum">
              <a:rPr lang="en-US" altLang="en-US" sz="1200"/>
              <a:pPr eaLnBrk="1" hangingPunct="1"/>
              <a:t>48</a:t>
            </a:fld>
            <a:endParaRPr lang="en-US" altLang="en-US" sz="1200" dirty="0"/>
          </a:p>
        </p:txBody>
      </p:sp>
    </p:spTree>
    <p:extLst>
      <p:ext uri="{BB962C8B-B14F-4D97-AF65-F5344CB8AC3E}">
        <p14:creationId xmlns:p14="http://schemas.microsoft.com/office/powerpoint/2010/main" val="20389526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ln/>
        </p:spPr>
      </p:sp>
      <p:sp>
        <p:nvSpPr>
          <p:cNvPr id="172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The figure on this slide shows the four mechanisms of blast injuries.</a:t>
            </a:r>
          </a:p>
        </p:txBody>
      </p:sp>
      <p:sp>
        <p:nvSpPr>
          <p:cNvPr id="172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C2983F5-20BA-1A4F-A870-7E2A4A426CDD}" type="slidenum">
              <a:rPr lang="en-US" altLang="en-US" sz="1200"/>
              <a:pPr eaLnBrk="1" hangingPunct="1"/>
              <a:t>49</a:t>
            </a:fld>
            <a:endParaRPr lang="en-US" altLang="en-US" sz="1200" dirty="0"/>
          </a:p>
        </p:txBody>
      </p:sp>
    </p:spTree>
    <p:extLst>
      <p:ext uri="{BB962C8B-B14F-4D97-AF65-F5344CB8AC3E}">
        <p14:creationId xmlns:p14="http://schemas.microsoft.com/office/powerpoint/2010/main" val="128086866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indent="-228600">
              <a:spcBef>
                <a:spcPts val="600"/>
              </a:spcBef>
              <a:spcAft>
                <a:spcPts val="600"/>
              </a:spcAft>
              <a:tabLst>
                <a:tab pos="228600" algn="l"/>
                <a:tab pos="-11430" algn="l"/>
              </a:tabLst>
              <a:defRPr/>
            </a:pPr>
            <a:r>
              <a:rPr lang="en-US" altLang="en-US" dirty="0">
                <a:cs typeface="ＭＳ Ｐゴシック" charset="0"/>
              </a:rPr>
              <a:t>Lecture Outline</a:t>
            </a:r>
          </a:p>
          <a:p>
            <a:pPr indent="-228600">
              <a:spcBef>
                <a:spcPts val="600"/>
              </a:spcBef>
              <a:spcAft>
                <a:spcPts val="600"/>
              </a:spcAft>
              <a:tabLst>
                <a:tab pos="228600" algn="l"/>
                <a:tab pos="-11430" algn="l"/>
              </a:tabLst>
              <a:defRPr/>
            </a:pPr>
            <a:endParaRPr lang="en-US" altLang="en-US" dirty="0">
              <a:cs typeface="ＭＳ Ｐゴシック" charset="0"/>
            </a:endParaRPr>
          </a:p>
          <a:p>
            <a:pPr>
              <a:defRPr/>
            </a:pPr>
            <a:r>
              <a:rPr lang="en-US" dirty="0"/>
              <a:t>1.    People who are injured in explosions may be injured by four different mechanisms.</a:t>
            </a:r>
            <a:endParaRPr lang="en-IN" dirty="0"/>
          </a:p>
          <a:p>
            <a:pPr>
              <a:defRPr/>
            </a:pPr>
            <a:r>
              <a:rPr lang="en-US" dirty="0"/>
              <a:t>       a.    Primary blast injuries</a:t>
            </a:r>
            <a:endParaRPr lang="en-IN" dirty="0"/>
          </a:p>
          <a:p>
            <a:pPr>
              <a:defRPr/>
            </a:pPr>
            <a:r>
              <a:rPr lang="en-US" dirty="0"/>
              <a:t>              i.    These are due entirely to the blast itself.</a:t>
            </a:r>
            <a:endParaRPr lang="en-IN" dirty="0"/>
          </a:p>
          <a:p>
            <a:pPr>
              <a:defRPr/>
            </a:pPr>
            <a:r>
              <a:rPr lang="en-US" dirty="0"/>
              <a:t>              ii.    Damage to the body is caused by the pressure wave generated by the explosion.</a:t>
            </a:r>
            <a:endParaRPr lang="en-IN" dirty="0"/>
          </a:p>
          <a:p>
            <a:pPr>
              <a:defRPr/>
            </a:pPr>
            <a:r>
              <a:rPr lang="en-US" dirty="0"/>
              <a:t>       b.    Secondary blast injuries</a:t>
            </a:r>
            <a:endParaRPr lang="en-IN" dirty="0"/>
          </a:p>
          <a:p>
            <a:pPr>
              <a:defRPr/>
            </a:pPr>
            <a:r>
              <a:rPr lang="en-US" dirty="0"/>
              <a:t>              i.    Damage to the body results from being struck by flying debris.</a:t>
            </a:r>
            <a:endParaRPr lang="en-IN" dirty="0"/>
          </a:p>
          <a:p>
            <a:pPr>
              <a:defRPr/>
            </a:pPr>
            <a:r>
              <a:rPr lang="en-US" dirty="0"/>
              <a:t>       c.    Tertiary blast injuries</a:t>
            </a:r>
            <a:endParaRPr lang="en-IN" dirty="0"/>
          </a:p>
          <a:p>
            <a:pPr>
              <a:defRPr/>
            </a:pPr>
            <a:r>
              <a:rPr lang="en-US" dirty="0"/>
              <a:t>              i.    The victim is hurled by the force of the explosion against a stationary object.</a:t>
            </a:r>
            <a:endParaRPr lang="en-IN" dirty="0"/>
          </a:p>
        </p:txBody>
      </p:sp>
      <p:sp>
        <p:nvSpPr>
          <p:cNvPr id="173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80A7C45-F0C8-124C-A51F-80E113B68E73}" type="slidenum">
              <a:rPr lang="en-US" altLang="en-US" sz="1200"/>
              <a:pPr eaLnBrk="1" hangingPunct="1"/>
              <a:t>50</a:t>
            </a:fld>
            <a:endParaRPr lang="en-US" altLang="en-US" sz="1200" dirty="0"/>
          </a:p>
        </p:txBody>
      </p:sp>
    </p:spTree>
    <p:extLst>
      <p:ext uri="{BB962C8B-B14F-4D97-AF65-F5344CB8AC3E}">
        <p14:creationId xmlns:p14="http://schemas.microsoft.com/office/powerpoint/2010/main" val="1183642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indent="-228600">
              <a:spcBef>
                <a:spcPts val="600"/>
              </a:spcBef>
              <a:spcAft>
                <a:spcPts val="600"/>
              </a:spcAft>
              <a:tabLst>
                <a:tab pos="228600" algn="l"/>
                <a:tab pos="-11430" algn="l"/>
              </a:tabLst>
              <a:defRPr/>
            </a:pPr>
            <a:r>
              <a:rPr lang="en-US" altLang="en-US" dirty="0">
                <a:cs typeface="ＭＳ Ｐゴシック" charset="0"/>
              </a:rPr>
              <a:t>Lecture Outline</a:t>
            </a:r>
          </a:p>
          <a:p>
            <a:pPr indent="-228600">
              <a:spcBef>
                <a:spcPts val="600"/>
              </a:spcBef>
              <a:spcAft>
                <a:spcPts val="600"/>
              </a:spcAft>
              <a:tabLst>
                <a:tab pos="228600" algn="l"/>
                <a:tab pos="-11430" algn="l"/>
              </a:tabLst>
              <a:defRPr/>
            </a:pPr>
            <a:endParaRPr lang="en-US" altLang="en-US" dirty="0">
              <a:cs typeface="ＭＳ Ｐゴシック" charset="0"/>
            </a:endParaRPr>
          </a:p>
          <a:p>
            <a:pPr>
              <a:defRPr/>
            </a:pPr>
            <a:r>
              <a:rPr lang="en-US" dirty="0"/>
              <a:t>3.    Evaluation of the MOI for the trauma patient will provide you with an index of suspicion for different types of serious and/or life-threatening underlying injuries.</a:t>
            </a:r>
            <a:endParaRPr lang="en-IN" dirty="0"/>
          </a:p>
          <a:p>
            <a:pPr>
              <a:defRPr/>
            </a:pPr>
            <a:r>
              <a:rPr lang="en-US" dirty="0"/>
              <a:t>       a.    Index of suspicion is your awareness and concern for potentially serious underlying and unseen injuries.</a:t>
            </a:r>
            <a:endParaRPr lang="en-IN" dirty="0"/>
          </a:p>
        </p:txBody>
      </p:sp>
      <p:sp>
        <p:nvSpPr>
          <p:cNvPr id="1269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8C730CC-F029-0547-B155-30F6AC3AB61A}" type="slidenum">
              <a:rPr lang="en-US" altLang="en-US" sz="1200"/>
              <a:pPr eaLnBrk="1" hangingPunct="1"/>
              <a:t>6</a:t>
            </a:fld>
            <a:endParaRPr lang="en-US" altLang="en-US" sz="1200" dirty="0"/>
          </a:p>
        </p:txBody>
      </p:sp>
    </p:spTree>
    <p:extLst>
      <p:ext uri="{BB962C8B-B14F-4D97-AF65-F5344CB8AC3E}">
        <p14:creationId xmlns:p14="http://schemas.microsoft.com/office/powerpoint/2010/main" val="141703663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indent="-228600">
              <a:spcBef>
                <a:spcPts val="0"/>
              </a:spcBef>
              <a:spcAft>
                <a:spcPts val="300"/>
              </a:spcAft>
              <a:tabLst>
                <a:tab pos="685800" algn="l"/>
              </a:tabLst>
              <a:defRPr/>
            </a:pPr>
            <a:r>
              <a:rPr lang="en-US" altLang="en-US" dirty="0">
                <a:cs typeface="ＭＳ Ｐゴシック" charset="0"/>
              </a:rPr>
              <a:t>Lecture Outline</a:t>
            </a:r>
          </a:p>
          <a:p>
            <a:pPr indent="-228600">
              <a:spcBef>
                <a:spcPts val="0"/>
              </a:spcBef>
              <a:spcAft>
                <a:spcPts val="300"/>
              </a:spcAft>
              <a:tabLst>
                <a:tab pos="685800" algn="l"/>
              </a:tabLst>
              <a:defRPr/>
            </a:pPr>
            <a:endParaRPr lang="en-US" altLang="en-US" dirty="0">
              <a:cs typeface="ＭＳ Ｐゴシック" charset="0"/>
            </a:endParaRPr>
          </a:p>
          <a:p>
            <a:pPr>
              <a:defRPr/>
            </a:pPr>
            <a:r>
              <a:rPr lang="en-US" dirty="0"/>
              <a:t>d.    Quaternary (miscellaneous) blast injuries</a:t>
            </a:r>
            <a:endParaRPr lang="en-IN" dirty="0"/>
          </a:p>
          <a:p>
            <a:pPr>
              <a:defRPr/>
            </a:pPr>
            <a:r>
              <a:rPr lang="en-US" dirty="0"/>
              <a:t>        i.    Burns from hot gases or fires started by the blast</a:t>
            </a:r>
            <a:endParaRPr lang="en-IN" dirty="0"/>
          </a:p>
          <a:p>
            <a:pPr>
              <a:defRPr/>
            </a:pPr>
            <a:r>
              <a:rPr lang="en-US" dirty="0"/>
              <a:t>        ii.   Respiratory injury from inhaling toxic gases</a:t>
            </a:r>
            <a:endParaRPr lang="en-IN" dirty="0"/>
          </a:p>
          <a:p>
            <a:pPr>
              <a:defRPr/>
            </a:pPr>
            <a:r>
              <a:rPr lang="en-US" dirty="0"/>
              <a:t>        iii.   Crush injury from the collapse of buildings</a:t>
            </a:r>
            <a:endParaRPr lang="en-IN" dirty="0"/>
          </a:p>
          <a:p>
            <a:pPr>
              <a:defRPr/>
            </a:pPr>
            <a:r>
              <a:rPr lang="en-US" dirty="0"/>
              <a:t>        iv.   Suffocation, poisoning, other medical emergencies</a:t>
            </a:r>
            <a:endParaRPr lang="en-IN" dirty="0"/>
          </a:p>
          <a:p>
            <a:pPr>
              <a:defRPr/>
            </a:pPr>
            <a:r>
              <a:rPr lang="en-US" dirty="0"/>
              <a:t>        v.    Contamination of wounds from environmental, chemical, or toxic substances</a:t>
            </a:r>
            <a:endParaRPr lang="en-IN" dirty="0"/>
          </a:p>
          <a:p>
            <a:pPr>
              <a:defRPr/>
            </a:pPr>
            <a:r>
              <a:rPr lang="en-US" dirty="0"/>
              <a:t>2.    Most patients who survive an explosion will have some combination of the four types of injury mentioned.</a:t>
            </a:r>
            <a:endParaRPr lang="en-IN" dirty="0"/>
          </a:p>
        </p:txBody>
      </p:sp>
      <p:sp>
        <p:nvSpPr>
          <p:cNvPr id="174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D8CBB96-5B04-0D4E-89A8-4E6CC906F011}" type="slidenum">
              <a:rPr lang="en-US" altLang="en-US" sz="1200"/>
              <a:pPr eaLnBrk="1" hangingPunct="1"/>
              <a:t>51</a:t>
            </a:fld>
            <a:endParaRPr lang="en-US" altLang="en-US" sz="1200" dirty="0"/>
          </a:p>
        </p:txBody>
      </p:sp>
    </p:spTree>
    <p:extLst>
      <p:ext uri="{BB962C8B-B14F-4D97-AF65-F5344CB8AC3E}">
        <p14:creationId xmlns:p14="http://schemas.microsoft.com/office/powerpoint/2010/main" val="133603832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228600" indent="-228600">
              <a:spcBef>
                <a:spcPts val="600"/>
              </a:spcBef>
              <a:spcAft>
                <a:spcPts val="600"/>
              </a:spcAft>
              <a:tabLst>
                <a:tab pos="228600" algn="l"/>
              </a:tabLst>
              <a:defRPr/>
            </a:pPr>
            <a:r>
              <a:rPr lang="en-US" altLang="en-US" sz="1400" dirty="0">
                <a:cs typeface="ＭＳ Ｐゴシック" charset="0"/>
              </a:rPr>
              <a:t>Lecture Outline</a:t>
            </a:r>
          </a:p>
          <a:p>
            <a:pPr marL="228600" indent="-228600">
              <a:spcBef>
                <a:spcPts val="600"/>
              </a:spcBef>
              <a:spcAft>
                <a:spcPts val="600"/>
              </a:spcAft>
              <a:tabLst>
                <a:tab pos="228600" algn="l"/>
              </a:tabLst>
              <a:defRPr/>
            </a:pPr>
            <a:endParaRPr lang="en-US" sz="1400" dirty="0">
              <a:latin typeface="Times New Roman"/>
              <a:ea typeface="Times New Roman"/>
              <a:cs typeface="ＭＳ Ｐゴシック" charset="0"/>
            </a:endParaRPr>
          </a:p>
          <a:p>
            <a:pPr>
              <a:defRPr/>
            </a:pPr>
            <a:r>
              <a:rPr lang="en-US" dirty="0"/>
              <a:t>B.    Tissues at risk</a:t>
            </a:r>
            <a:endParaRPr lang="en-IN" b="1" dirty="0"/>
          </a:p>
          <a:p>
            <a:pPr>
              <a:defRPr/>
            </a:pPr>
            <a:r>
              <a:rPr lang="en-US" dirty="0"/>
              <a:t>       1.    Organs that contain air, such as the middle ear, lung, and gastrointestinal tract, are the most susceptible to pressure changes.</a:t>
            </a:r>
            <a:endParaRPr lang="en-IN" dirty="0"/>
          </a:p>
          <a:p>
            <a:pPr>
              <a:defRPr/>
            </a:pPr>
            <a:r>
              <a:rPr lang="en-US" dirty="0"/>
              <a:t>       2.    The ear is most sensitive to blast injuries.</a:t>
            </a:r>
            <a:endParaRPr lang="en-IN" dirty="0"/>
          </a:p>
          <a:p>
            <a:pPr>
              <a:defRPr/>
            </a:pPr>
            <a:r>
              <a:rPr lang="en-US" dirty="0"/>
              <a:t>		</a:t>
            </a:r>
            <a:endParaRPr lang="en-IN" dirty="0"/>
          </a:p>
        </p:txBody>
      </p:sp>
      <p:sp>
        <p:nvSpPr>
          <p:cNvPr id="175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05B90BA-83ED-3745-9C0F-0494915174BA}" type="slidenum">
              <a:rPr lang="en-US" altLang="en-US" sz="1200"/>
              <a:pPr eaLnBrk="1" hangingPunct="1"/>
              <a:t>52</a:t>
            </a:fld>
            <a:endParaRPr lang="en-US" altLang="en-US" sz="1200" dirty="0"/>
          </a:p>
        </p:txBody>
      </p:sp>
    </p:spTree>
    <p:extLst>
      <p:ext uri="{BB962C8B-B14F-4D97-AF65-F5344CB8AC3E}">
        <p14:creationId xmlns:p14="http://schemas.microsoft.com/office/powerpoint/2010/main" val="70709843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indent="-228600">
              <a:spcBef>
                <a:spcPts val="600"/>
              </a:spcBef>
              <a:spcAft>
                <a:spcPts val="600"/>
              </a:spcAft>
              <a:tabLst>
                <a:tab pos="228600" algn="l"/>
                <a:tab pos="-11430" algn="l"/>
              </a:tabLst>
              <a:defRPr/>
            </a:pPr>
            <a:r>
              <a:rPr lang="en-US" altLang="en-US" dirty="0">
                <a:cs typeface="ＭＳ Ｐゴシック" charset="0"/>
              </a:rPr>
              <a:t>Lecture Outline</a:t>
            </a:r>
          </a:p>
          <a:p>
            <a:pPr indent="-228600">
              <a:spcBef>
                <a:spcPts val="600"/>
              </a:spcBef>
              <a:spcAft>
                <a:spcPts val="600"/>
              </a:spcAft>
              <a:tabLst>
                <a:tab pos="228600" algn="l"/>
                <a:tab pos="-11430" algn="l"/>
              </a:tabLst>
              <a:defRPr/>
            </a:pPr>
            <a:endParaRPr lang="en-US" altLang="en-US" dirty="0">
              <a:cs typeface="ＭＳ Ｐゴシック" charset="0"/>
            </a:endParaRPr>
          </a:p>
          <a:p>
            <a:pPr>
              <a:defRPr/>
            </a:pPr>
            <a:r>
              <a:rPr lang="en-US" dirty="0"/>
              <a:t>3.    Pulmonary blast injuries are defined as pulmonary trauma that results from short-range exposure to the detonation of explosives.</a:t>
            </a:r>
            <a:endParaRPr lang="en-IN" dirty="0"/>
          </a:p>
          <a:p>
            <a:pPr>
              <a:defRPr/>
            </a:pPr>
            <a:r>
              <a:rPr lang="en-US" dirty="0"/>
              <a:t>4.    Pneumothorax is a common injury and may require emergency decompression in the field.</a:t>
            </a:r>
            <a:endParaRPr lang="en-IN" dirty="0"/>
          </a:p>
          <a:p>
            <a:pPr>
              <a:defRPr/>
            </a:pPr>
            <a:r>
              <a:rPr lang="en-US" dirty="0"/>
              <a:t>5.    One of the most concerning pulmonary blast injuries is arterial air embolism, which occurs on alveolar disruption with subsequent air embolization into the pulmonary vasculature.</a:t>
            </a:r>
            <a:endParaRPr lang="en-IN" dirty="0"/>
          </a:p>
          <a:p>
            <a:pPr>
              <a:defRPr/>
            </a:pPr>
            <a:r>
              <a:rPr lang="en-US" dirty="0"/>
              <a:t>       a.    Can produce:</a:t>
            </a:r>
            <a:endParaRPr lang="en-IN" dirty="0"/>
          </a:p>
          <a:p>
            <a:pPr>
              <a:defRPr/>
            </a:pPr>
            <a:r>
              <a:rPr lang="en-US" dirty="0"/>
              <a:t>              i.    Disturbances in vision</a:t>
            </a:r>
            <a:endParaRPr lang="en-IN" dirty="0"/>
          </a:p>
          <a:p>
            <a:pPr>
              <a:defRPr/>
            </a:pPr>
            <a:r>
              <a:rPr lang="en-US" dirty="0"/>
              <a:t>              ii.   Changes in behavior</a:t>
            </a:r>
            <a:endParaRPr lang="en-IN" dirty="0"/>
          </a:p>
          <a:p>
            <a:pPr>
              <a:defRPr/>
            </a:pPr>
            <a:r>
              <a:rPr lang="en-US" dirty="0"/>
              <a:t>              iii.  Changes in state of consciousness</a:t>
            </a:r>
            <a:endParaRPr lang="en-IN" dirty="0"/>
          </a:p>
          <a:p>
            <a:pPr>
              <a:defRPr/>
            </a:pPr>
            <a:r>
              <a:rPr lang="en-US" dirty="0"/>
              <a:t>              iv.   Variety of other neurologic signs</a:t>
            </a:r>
            <a:endParaRPr lang="en-IN" dirty="0"/>
          </a:p>
        </p:txBody>
      </p:sp>
      <p:sp>
        <p:nvSpPr>
          <p:cNvPr id="176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DDCF624-E053-1843-9BCB-318C03C63EB4}" type="slidenum">
              <a:rPr lang="en-US" altLang="en-US" sz="1200"/>
              <a:pPr eaLnBrk="1" hangingPunct="1"/>
              <a:t>53</a:t>
            </a:fld>
            <a:endParaRPr lang="en-US" altLang="en-US" sz="1200" dirty="0"/>
          </a:p>
        </p:txBody>
      </p:sp>
    </p:spTree>
    <p:extLst>
      <p:ext uri="{BB962C8B-B14F-4D97-AF65-F5344CB8AC3E}">
        <p14:creationId xmlns:p14="http://schemas.microsoft.com/office/powerpoint/2010/main" val="2891135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indent="-228600">
              <a:spcBef>
                <a:spcPts val="600"/>
              </a:spcBef>
              <a:spcAft>
                <a:spcPts val="600"/>
              </a:spcAft>
              <a:tabLst>
                <a:tab pos="228600" algn="l"/>
                <a:tab pos="-11430" algn="l"/>
              </a:tabLst>
              <a:defRPr/>
            </a:pPr>
            <a:r>
              <a:rPr lang="en-US" altLang="en-US" dirty="0">
                <a:cs typeface="ＭＳ Ｐゴシック" charset="0"/>
              </a:rPr>
              <a:t>Lecture Outline</a:t>
            </a:r>
          </a:p>
          <a:p>
            <a:pPr indent="-228600">
              <a:spcBef>
                <a:spcPts val="600"/>
              </a:spcBef>
              <a:spcAft>
                <a:spcPts val="600"/>
              </a:spcAft>
              <a:tabLst>
                <a:tab pos="228600" algn="l"/>
                <a:tab pos="-11430" algn="l"/>
              </a:tabLst>
              <a:defRPr/>
            </a:pPr>
            <a:endParaRPr lang="en-US" altLang="en-US" dirty="0">
              <a:cs typeface="ＭＳ Ｐゴシック" charset="0"/>
            </a:endParaRPr>
          </a:p>
          <a:p>
            <a:pPr>
              <a:defRPr/>
            </a:pPr>
            <a:r>
              <a:rPr lang="en-US" dirty="0"/>
              <a:t>6.    Solid organs are relatively protected from shock wave injury but may be injured by secondary missiles or a hurled body.</a:t>
            </a:r>
            <a:endParaRPr lang="en-IN" dirty="0"/>
          </a:p>
          <a:p>
            <a:pPr>
              <a:defRPr/>
            </a:pPr>
            <a:r>
              <a:rPr lang="en-US" dirty="0"/>
              <a:t>7.    Neurologic injuries and head trauma are the most common causes of death from blast injuries.</a:t>
            </a:r>
            <a:endParaRPr lang="en-IN" dirty="0"/>
          </a:p>
          <a:p>
            <a:pPr>
              <a:defRPr/>
            </a:pPr>
            <a:r>
              <a:rPr lang="en-US" dirty="0"/>
              <a:t>8.    Extremity injures, including traumatic amputations, are common.</a:t>
            </a:r>
            <a:endParaRPr lang="en-IN" dirty="0"/>
          </a:p>
        </p:txBody>
      </p:sp>
      <p:sp>
        <p:nvSpPr>
          <p:cNvPr id="177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E509C12-FC14-D940-84DF-816B6219AB94}" type="slidenum">
              <a:rPr lang="en-US" altLang="en-US" sz="1200"/>
              <a:pPr eaLnBrk="1" hangingPunct="1"/>
              <a:t>54</a:t>
            </a:fld>
            <a:endParaRPr lang="en-US" altLang="en-US" sz="1200" dirty="0"/>
          </a:p>
        </p:txBody>
      </p:sp>
    </p:spTree>
    <p:extLst>
      <p:ext uri="{BB962C8B-B14F-4D97-AF65-F5344CB8AC3E}">
        <p14:creationId xmlns:p14="http://schemas.microsoft.com/office/powerpoint/2010/main" val="58182245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ln/>
        </p:spPr>
      </p:sp>
      <p:sp>
        <p:nvSpPr>
          <p:cNvPr id="178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1800"/>
              </a:spcBef>
              <a:spcAft>
                <a:spcPts val="600"/>
              </a:spcAft>
            </a:pPr>
            <a:r>
              <a:rPr lang="en-US" altLang="en-US" sz="2000" dirty="0">
                <a:latin typeface="Times New Roman" charset="0"/>
                <a:ea typeface="MS PGothic" charset="-128"/>
              </a:rPr>
              <a:t>Lecture Outline</a:t>
            </a:r>
          </a:p>
          <a:p>
            <a:pPr>
              <a:spcBef>
                <a:spcPts val="1800"/>
              </a:spcBef>
              <a:spcAft>
                <a:spcPts val="600"/>
              </a:spcAft>
            </a:pPr>
            <a:endParaRPr lang="en-US" altLang="en-US" sz="2000" dirty="0">
              <a:latin typeface="Times New Roman" charset="0"/>
              <a:ea typeface="MS PGothic" charset="-128"/>
            </a:endParaRPr>
          </a:p>
          <a:p>
            <a:pPr>
              <a:spcBef>
                <a:spcPts val="1800"/>
              </a:spcBef>
              <a:spcAft>
                <a:spcPts val="600"/>
              </a:spcAft>
            </a:pPr>
            <a:r>
              <a:rPr lang="en-US" altLang="en-US" sz="2000" dirty="0">
                <a:latin typeface="Times New Roman" charset="0"/>
                <a:ea typeface="MS PGothic" charset="-128"/>
              </a:rPr>
              <a:t>VIII. Multisystem Trauma</a:t>
            </a:r>
          </a:p>
          <a:p>
            <a:r>
              <a:rPr lang="en-US" altLang="en-US" dirty="0">
                <a:latin typeface="Times New Roman" charset="0"/>
                <a:ea typeface="MS PGothic" charset="-128"/>
              </a:rPr>
              <a:t>A.    Multisystem trauma involves more than one body system.</a:t>
            </a:r>
            <a:endParaRPr lang="en-IN" altLang="en-US" b="1" dirty="0">
              <a:latin typeface="Times New Roman" charset="0"/>
              <a:ea typeface="MS PGothic" charset="-128"/>
            </a:endParaRPr>
          </a:p>
          <a:p>
            <a:r>
              <a:rPr lang="en-US" altLang="en-US" dirty="0">
                <a:latin typeface="Times New Roman" charset="0"/>
                <a:ea typeface="MS PGothic" charset="-128"/>
              </a:rPr>
              <a:t>       1.    Head and spinal trauma</a:t>
            </a:r>
            <a:endParaRPr lang="en-IN" altLang="en-US" dirty="0">
              <a:latin typeface="Times New Roman" charset="0"/>
              <a:ea typeface="MS PGothic" charset="-128"/>
            </a:endParaRPr>
          </a:p>
          <a:p>
            <a:r>
              <a:rPr lang="en-US" altLang="en-US" dirty="0">
                <a:latin typeface="Times New Roman" charset="0"/>
                <a:ea typeface="MS PGothic" charset="-128"/>
              </a:rPr>
              <a:t>       2.    Chest and abdominal trauma</a:t>
            </a:r>
            <a:endParaRPr lang="en-IN" altLang="en-US" dirty="0">
              <a:latin typeface="Times New Roman" charset="0"/>
              <a:ea typeface="MS PGothic" charset="-128"/>
            </a:endParaRPr>
          </a:p>
          <a:p>
            <a:r>
              <a:rPr lang="en-US" altLang="en-US" dirty="0">
                <a:latin typeface="Times New Roman" charset="0"/>
                <a:ea typeface="MS PGothic" charset="-128"/>
              </a:rPr>
              <a:t>       3.    Chest and multiple extremity trauma</a:t>
            </a:r>
            <a:endParaRPr lang="en-IN" altLang="en-US" dirty="0">
              <a:latin typeface="Times New Roman" charset="0"/>
              <a:ea typeface="MS PGothic" charset="-128"/>
            </a:endParaRPr>
          </a:p>
          <a:p>
            <a:r>
              <a:rPr lang="en-US" altLang="en-US" dirty="0">
                <a:latin typeface="Times New Roman" charset="0"/>
                <a:ea typeface="MS PGothic" charset="-128"/>
              </a:rPr>
              <a:t>       4.    You must alert medical control and transport rapidly.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S PGothic" pitchFamily="34" charset="-128"/>
                <a:cs typeface="MS PGothic" charset="0"/>
              </a:rPr>
              <a:t>       5.    Multisystem trauma patients have a high level of morbidity and mortality.</a:t>
            </a:r>
          </a:p>
          <a:p>
            <a:endParaRPr lang="en-IN" altLang="en-US" dirty="0">
              <a:latin typeface="Times New Roman" charset="0"/>
              <a:ea typeface="MS PGothic" charset="-128"/>
            </a:endParaRPr>
          </a:p>
        </p:txBody>
      </p:sp>
      <p:sp>
        <p:nvSpPr>
          <p:cNvPr id="178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A5032E1-8A2A-CF43-BC26-E859871ED08C}" type="slidenum">
              <a:rPr lang="en-US" altLang="en-US" sz="1200"/>
              <a:pPr eaLnBrk="1" hangingPunct="1"/>
              <a:t>55</a:t>
            </a:fld>
            <a:endParaRPr lang="en-US" altLang="en-US" sz="1200" dirty="0"/>
          </a:p>
        </p:txBody>
      </p:sp>
    </p:spTree>
    <p:extLst>
      <p:ext uri="{BB962C8B-B14F-4D97-AF65-F5344CB8AC3E}">
        <p14:creationId xmlns:p14="http://schemas.microsoft.com/office/powerpoint/2010/main" val="119697320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228600" indent="-228600">
              <a:spcBef>
                <a:spcPts val="600"/>
              </a:spcBef>
              <a:spcAft>
                <a:spcPts val="600"/>
              </a:spcAft>
              <a:tabLst>
                <a:tab pos="228600" algn="l"/>
              </a:tabLst>
              <a:defRPr/>
            </a:pPr>
            <a:r>
              <a:rPr lang="en-US" altLang="en-US" sz="1400" dirty="0">
                <a:cs typeface="ＭＳ Ｐゴシック" charset="0"/>
              </a:rPr>
              <a:t>Lecture Outline</a:t>
            </a:r>
          </a:p>
          <a:p>
            <a:pPr marL="228600" indent="-228600">
              <a:spcBef>
                <a:spcPts val="600"/>
              </a:spcBef>
              <a:spcAft>
                <a:spcPts val="600"/>
              </a:spcAft>
              <a:tabLst>
                <a:tab pos="228600" algn="l"/>
              </a:tabLst>
              <a:defRPr/>
            </a:pPr>
            <a:endParaRPr lang="en-US" sz="1400" dirty="0">
              <a:latin typeface="Times New Roman"/>
              <a:ea typeface="Times New Roman"/>
              <a:cs typeface="ＭＳ Ｐゴシック" charset="0"/>
            </a:endParaRPr>
          </a:p>
          <a:p>
            <a:pPr marL="228600" indent="-228600">
              <a:spcBef>
                <a:spcPts val="600"/>
              </a:spcBef>
              <a:spcAft>
                <a:spcPts val="600"/>
              </a:spcAft>
              <a:tabLst>
                <a:tab pos="228600" algn="l"/>
              </a:tabLst>
              <a:defRPr/>
            </a:pPr>
            <a:r>
              <a:rPr lang="en-US" sz="1400" dirty="0">
                <a:latin typeface="Times New Roman"/>
                <a:ea typeface="Times New Roman"/>
                <a:cs typeface="ＭＳ Ｐゴシック" charset="0"/>
              </a:rPr>
              <a:t>B.	Golden principles of prehospital trauma care</a:t>
            </a:r>
          </a:p>
          <a:p>
            <a:pPr marL="457200" indent="-228600">
              <a:spcBef>
                <a:spcPts val="600"/>
              </a:spcBef>
              <a:spcAft>
                <a:spcPts val="600"/>
              </a:spcAft>
              <a:tabLst>
                <a:tab pos="228600" algn="l"/>
                <a:tab pos="-11430" algn="l"/>
              </a:tabLst>
              <a:defRPr/>
            </a:pPr>
            <a:r>
              <a:rPr lang="en-US" dirty="0">
                <a:solidFill>
                  <a:srgbClr val="000000"/>
                </a:solidFill>
                <a:latin typeface="Times New Roman"/>
                <a:ea typeface="Times New Roman"/>
                <a:cs typeface="Berkeley-Book"/>
              </a:rPr>
              <a:t>1.	Your main priority is to ensure:</a:t>
            </a:r>
          </a:p>
          <a:p>
            <a:pPr marL="685800" indent="-228600">
              <a:spcBef>
                <a:spcPts val="0"/>
              </a:spcBef>
              <a:spcAft>
                <a:spcPts val="300"/>
              </a:spcAft>
              <a:tabLst>
                <a:tab pos="685800" algn="l"/>
              </a:tabLst>
              <a:defRPr/>
            </a:pPr>
            <a:r>
              <a:rPr lang="en-US" dirty="0">
                <a:latin typeface="Times New Roman"/>
                <a:ea typeface="Times New Roman"/>
                <a:cs typeface="ＭＳ Ｐゴシック" charset="0"/>
              </a:rPr>
              <a:t>a.	Your safety</a:t>
            </a:r>
          </a:p>
          <a:p>
            <a:pPr marL="685800" indent="-228600">
              <a:spcBef>
                <a:spcPts val="0"/>
              </a:spcBef>
              <a:spcAft>
                <a:spcPts val="300"/>
              </a:spcAft>
              <a:tabLst>
                <a:tab pos="685800" algn="l"/>
              </a:tabLst>
              <a:defRPr/>
            </a:pPr>
            <a:r>
              <a:rPr lang="en-US" dirty="0">
                <a:latin typeface="Times New Roman"/>
                <a:ea typeface="Times New Roman"/>
                <a:cs typeface="ＭＳ Ｐゴシック" charset="0"/>
              </a:rPr>
              <a:t>b.	Safety of your crew</a:t>
            </a:r>
          </a:p>
          <a:p>
            <a:pPr marL="685800" indent="-228600">
              <a:spcBef>
                <a:spcPts val="0"/>
              </a:spcBef>
              <a:spcAft>
                <a:spcPts val="300"/>
              </a:spcAft>
              <a:tabLst>
                <a:tab pos="685800" algn="l"/>
              </a:tabLst>
              <a:defRPr/>
            </a:pPr>
            <a:r>
              <a:rPr lang="en-US" dirty="0">
                <a:latin typeface="Times New Roman"/>
                <a:ea typeface="Times New Roman"/>
                <a:cs typeface="ＭＳ Ｐゴシック" charset="0"/>
              </a:rPr>
              <a:t>c.	Safety of the patient</a:t>
            </a:r>
          </a:p>
          <a:p>
            <a:pPr marL="457200" indent="-228600">
              <a:spcBef>
                <a:spcPts val="600"/>
              </a:spcBef>
              <a:spcAft>
                <a:spcPts val="600"/>
              </a:spcAft>
              <a:tabLst>
                <a:tab pos="228600" algn="l"/>
                <a:tab pos="-11430" algn="l"/>
              </a:tabLst>
              <a:defRPr/>
            </a:pPr>
            <a:r>
              <a:rPr lang="en-US" dirty="0">
                <a:solidFill>
                  <a:srgbClr val="000000"/>
                </a:solidFill>
                <a:latin typeface="Times New Roman"/>
                <a:ea typeface="Times New Roman"/>
                <a:cs typeface="Berkeley-Book"/>
              </a:rPr>
              <a:t>2.	Determine the need for additional personnel or equipment.</a:t>
            </a:r>
          </a:p>
          <a:p>
            <a:pPr marL="457200" indent="-228600">
              <a:spcBef>
                <a:spcPts val="600"/>
              </a:spcBef>
              <a:spcAft>
                <a:spcPts val="600"/>
              </a:spcAft>
              <a:tabLst>
                <a:tab pos="228600" algn="l"/>
                <a:tab pos="-11430" algn="l"/>
              </a:tabLst>
              <a:defRPr/>
            </a:pPr>
            <a:r>
              <a:rPr lang="en-US" dirty="0">
                <a:solidFill>
                  <a:srgbClr val="000000"/>
                </a:solidFill>
                <a:latin typeface="Times New Roman"/>
                <a:ea typeface="Times New Roman"/>
                <a:cs typeface="Berkeley-Book"/>
              </a:rPr>
              <a:t>3.	Evaluate the MOI.</a:t>
            </a:r>
          </a:p>
          <a:p>
            <a:pPr>
              <a:defRPr/>
            </a:pPr>
            <a:endParaRPr lang="en-US" dirty="0">
              <a:cs typeface="ＭＳ Ｐゴシック" charset="0"/>
            </a:endParaRPr>
          </a:p>
        </p:txBody>
      </p:sp>
      <p:sp>
        <p:nvSpPr>
          <p:cNvPr id="179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69763DA-B468-7D47-BBFB-44F0E8D003AE}" type="slidenum">
              <a:rPr lang="en-US" altLang="en-US" sz="1200"/>
              <a:pPr eaLnBrk="1" hangingPunct="1"/>
              <a:t>56</a:t>
            </a:fld>
            <a:endParaRPr lang="en-US" altLang="en-US" sz="1200" dirty="0"/>
          </a:p>
        </p:txBody>
      </p:sp>
    </p:spTree>
    <p:extLst>
      <p:ext uri="{BB962C8B-B14F-4D97-AF65-F5344CB8AC3E}">
        <p14:creationId xmlns:p14="http://schemas.microsoft.com/office/powerpoint/2010/main" val="204926775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180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4.    Identify and manage life threats.</a:t>
            </a:r>
            <a:endParaRPr lang="en-IN" altLang="en-US" dirty="0">
              <a:latin typeface="Times New Roman" charset="0"/>
              <a:ea typeface="MS PGothic" charset="-128"/>
            </a:endParaRPr>
          </a:p>
          <a:p>
            <a:r>
              <a:rPr lang="en-US" altLang="en-US" dirty="0">
                <a:latin typeface="Times New Roman" charset="0"/>
                <a:ea typeface="MS PGothic" charset="-128"/>
              </a:rPr>
              <a:t>5.    Then focus on patient care.</a:t>
            </a:r>
            <a:endParaRPr lang="en-IN" altLang="en-US" dirty="0">
              <a:latin typeface="Times New Roman" charset="0"/>
              <a:ea typeface="MS PGothic" charset="-128"/>
            </a:endParaRPr>
          </a:p>
          <a:p>
            <a:r>
              <a:rPr lang="en-US" sz="1200" kern="1200" dirty="0">
                <a:solidFill>
                  <a:schemeClr val="tx1"/>
                </a:solidFill>
                <a:effectLst/>
                <a:latin typeface="Times New Roman" charset="0"/>
                <a:ea typeface="MS PGothic" charset="-128"/>
                <a:cs typeface="MS PGothic" charset="0"/>
              </a:rPr>
              <a:t>       </a:t>
            </a:r>
            <a:r>
              <a:rPr lang="en-US" sz="1200" kern="1200" dirty="0">
                <a:solidFill>
                  <a:schemeClr val="tx1"/>
                </a:solidFill>
                <a:effectLst/>
                <a:latin typeface="Times New Roman" pitchFamily="18" charset="0"/>
                <a:ea typeface="MS PGothic" pitchFamily="34" charset="-128"/>
                <a:cs typeface="MS PGothic" charset="0"/>
              </a:rPr>
              <a:t>a.   Hemorrhage control has the highest priority.</a:t>
            </a:r>
          </a:p>
          <a:p>
            <a:r>
              <a:rPr lang="en-US" sz="1200" kern="1200" dirty="0">
                <a:solidFill>
                  <a:schemeClr val="tx1"/>
                </a:solidFill>
                <a:effectLst/>
                <a:latin typeface="Times New Roman" pitchFamily="18" charset="0"/>
                <a:ea typeface="MS PGothic" pitchFamily="34" charset="-128"/>
                <a:cs typeface="MS PGothic" charset="0"/>
              </a:rPr>
              <a:t>       b.   Assess and manage the airway including ventilatory support and high-flow oxygen while maintaining appropriate spinal restriction is the second priority.</a:t>
            </a:r>
          </a:p>
          <a:p>
            <a:r>
              <a:rPr lang="en-US" sz="1200" kern="1200" dirty="0">
                <a:solidFill>
                  <a:schemeClr val="tx1"/>
                </a:solidFill>
                <a:effectLst/>
                <a:latin typeface="Times New Roman" pitchFamily="18" charset="0"/>
                <a:ea typeface="MS PGothic" pitchFamily="34" charset="-128"/>
                <a:cs typeface="MS PGothic" charset="0"/>
              </a:rPr>
              <a:t>       c.    Ensure that other shock therapy is completed.</a:t>
            </a:r>
          </a:p>
          <a:p>
            <a:r>
              <a:rPr lang="en-US" sz="1200" kern="1200" dirty="0">
                <a:solidFill>
                  <a:schemeClr val="tx1"/>
                </a:solidFill>
                <a:effectLst/>
                <a:latin typeface="Times New Roman" pitchFamily="18" charset="0"/>
                <a:ea typeface="MS PGothic" pitchFamily="34" charset="-128"/>
                <a:cs typeface="MS PGothic" charset="0"/>
              </a:rPr>
              <a:t>       d.    Protect the spine and proceed with spinal immobilization if indicated </a:t>
            </a:r>
          </a:p>
          <a:p>
            <a:r>
              <a:rPr lang="en-US" altLang="en-US" dirty="0">
                <a:latin typeface="Times New Roman" charset="0"/>
                <a:ea typeface="MS PGothic" charset="-128"/>
              </a:rPr>
              <a:t>6. Transport the patient immediately to the appropriate facility.</a:t>
            </a:r>
            <a:endParaRPr lang="en-IN" altLang="en-US" dirty="0">
              <a:latin typeface="Times New Roman" charset="0"/>
              <a:ea typeface="MS PGothic" charset="-128"/>
            </a:endParaRPr>
          </a:p>
        </p:txBody>
      </p:sp>
      <p:sp>
        <p:nvSpPr>
          <p:cNvPr id="180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EF88909-CE6F-DF42-A26C-A9F9FA233A63}" type="slidenum">
              <a:rPr lang="en-US" altLang="en-US" sz="1200"/>
              <a:pPr eaLnBrk="1" hangingPunct="1"/>
              <a:t>57</a:t>
            </a:fld>
            <a:endParaRPr lang="en-US" altLang="en-US" sz="1200" dirty="0"/>
          </a:p>
        </p:txBody>
      </p:sp>
    </p:spTree>
    <p:extLst>
      <p:ext uri="{BB962C8B-B14F-4D97-AF65-F5344CB8AC3E}">
        <p14:creationId xmlns:p14="http://schemas.microsoft.com/office/powerpoint/2010/main" val="70047812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7.    In most patients with multisystem trauma, definitive care requires surgical intervention.</a:t>
            </a:r>
            <a:endParaRPr lang="en-IN" altLang="en-US" dirty="0">
              <a:latin typeface="Times New Roman" charset="0"/>
              <a:ea typeface="MS PGothic" charset="-128"/>
            </a:endParaRPr>
          </a:p>
          <a:p>
            <a:r>
              <a:rPr lang="en-US" altLang="en-US" dirty="0">
                <a:latin typeface="Times New Roman" charset="0"/>
                <a:ea typeface="MS PGothic" charset="-128"/>
              </a:rPr>
              <a:t>       a.     On-scene time should be limited to 10 minutes or less.</a:t>
            </a:r>
            <a:endParaRPr lang="en-IN" altLang="en-US" dirty="0">
              <a:latin typeface="Times New Roman" charset="0"/>
              <a:ea typeface="MS PGothic" charset="-128"/>
            </a:endParaRPr>
          </a:p>
          <a:p>
            <a:r>
              <a:rPr lang="en-US" altLang="en-US" dirty="0">
                <a:latin typeface="Times New Roman" charset="0"/>
                <a:ea typeface="MS PGothic" charset="-128"/>
              </a:rPr>
              <a:t>8.    During transport, obtain a SAMPLE history and complete a secondary assessment.</a:t>
            </a:r>
            <a:endParaRPr lang="en-IN" altLang="en-US" dirty="0">
              <a:latin typeface="Times New Roman" charset="0"/>
              <a:ea typeface="MS PGothic" charset="-128"/>
            </a:endParaRPr>
          </a:p>
          <a:p>
            <a:r>
              <a:rPr lang="en-US" altLang="en-US" dirty="0">
                <a:latin typeface="Times New Roman" charset="0"/>
                <a:ea typeface="MS PGothic" charset="-128"/>
              </a:rPr>
              <a:t>9.    Consider ALS intercept and/or air medical transportation.</a:t>
            </a:r>
            <a:endParaRPr lang="en-IN" altLang="en-US" dirty="0">
              <a:latin typeface="Times New Roman" charset="0"/>
              <a:ea typeface="MS PGothic" charset="-128"/>
            </a:endParaRPr>
          </a:p>
        </p:txBody>
      </p:sp>
      <p:sp>
        <p:nvSpPr>
          <p:cNvPr id="181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587C994-2AA7-6542-A07C-5A8203A4F702}" type="slidenum">
              <a:rPr lang="en-US" altLang="en-US" sz="1200"/>
              <a:pPr eaLnBrk="1" hangingPunct="1"/>
              <a:t>58</a:t>
            </a:fld>
            <a:endParaRPr lang="en-US" altLang="en-US" sz="1200" dirty="0"/>
          </a:p>
        </p:txBody>
      </p:sp>
    </p:spTree>
    <p:extLst>
      <p:ext uri="{BB962C8B-B14F-4D97-AF65-F5344CB8AC3E}">
        <p14:creationId xmlns:p14="http://schemas.microsoft.com/office/powerpoint/2010/main" val="43040998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1800"/>
              </a:spcBef>
              <a:spcAft>
                <a:spcPts val="600"/>
              </a:spcAft>
            </a:pPr>
            <a:r>
              <a:rPr lang="en-US" altLang="en-US" sz="1800" dirty="0">
                <a:latin typeface="Times New Roman" charset="0"/>
                <a:ea typeface="MS PGothic" charset="-128"/>
              </a:rPr>
              <a:t>Lecture Outline</a:t>
            </a:r>
          </a:p>
          <a:p>
            <a:pPr>
              <a:spcBef>
                <a:spcPts val="1800"/>
              </a:spcBef>
              <a:spcAft>
                <a:spcPts val="600"/>
              </a:spcAft>
            </a:pPr>
            <a:endParaRPr lang="en-US" altLang="en-US" sz="1800" dirty="0">
              <a:latin typeface="Times New Roman" charset="0"/>
              <a:ea typeface="MS PGothic" charset="-128"/>
            </a:endParaRPr>
          </a:p>
          <a:p>
            <a:pPr>
              <a:spcBef>
                <a:spcPts val="1800"/>
              </a:spcBef>
              <a:spcAft>
                <a:spcPts val="600"/>
              </a:spcAft>
            </a:pPr>
            <a:r>
              <a:rPr lang="en-US" altLang="en-US" sz="1800" dirty="0">
                <a:latin typeface="Times New Roman" charset="0"/>
                <a:ea typeface="MS PGothic" charset="-128"/>
              </a:rPr>
              <a:t>IX. Patient Assessment</a:t>
            </a:r>
          </a:p>
          <a:p>
            <a:r>
              <a:rPr lang="en-US" altLang="en-US" dirty="0">
                <a:latin typeface="Times New Roman" charset="0"/>
                <a:ea typeface="MS PGothic" charset="-128"/>
              </a:rPr>
              <a:t>A.    When you are caring for a patient who has experienced a significant MOI and the patient is considered to be in serious or critical condition, you should rapidly perform a physical examination.</a:t>
            </a:r>
            <a:endParaRPr lang="en-IN" altLang="en-US" b="1" dirty="0">
              <a:latin typeface="Times New Roman" charset="0"/>
              <a:ea typeface="MS PGothic" charset="-128"/>
            </a:endParaRPr>
          </a:p>
          <a:p>
            <a:r>
              <a:rPr lang="en-US" altLang="en-US" dirty="0">
                <a:latin typeface="Times New Roman" charset="0"/>
                <a:ea typeface="MS PGothic" charset="-128"/>
              </a:rPr>
              <a:t>       1.    With a patient who has experienced a nonsignificant MOI, focus on the chief complaint while assessing the patient as a whole.</a:t>
            </a:r>
            <a:endParaRPr lang="en-IN" altLang="en-US" b="1" dirty="0">
              <a:latin typeface="Times New Roman" charset="0"/>
              <a:ea typeface="MS PGothic" charset="-128"/>
            </a:endParaRPr>
          </a:p>
        </p:txBody>
      </p:sp>
      <p:sp>
        <p:nvSpPr>
          <p:cNvPr id="182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9B2EF61-AA5A-9F4F-B428-67154F043381}" type="slidenum">
              <a:rPr lang="en-US" altLang="en-US" sz="1200"/>
              <a:pPr eaLnBrk="1" hangingPunct="1"/>
              <a:t>59</a:t>
            </a:fld>
            <a:endParaRPr lang="en-US" altLang="en-US" sz="1200" dirty="0"/>
          </a:p>
        </p:txBody>
      </p:sp>
    </p:spTree>
    <p:extLst>
      <p:ext uri="{BB962C8B-B14F-4D97-AF65-F5344CB8AC3E}">
        <p14:creationId xmlns:p14="http://schemas.microsoft.com/office/powerpoint/2010/main" val="117571160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228600" indent="-228600">
              <a:spcBef>
                <a:spcPts val="600"/>
              </a:spcBef>
              <a:spcAft>
                <a:spcPts val="600"/>
              </a:spcAft>
              <a:tabLst>
                <a:tab pos="228600" algn="l"/>
              </a:tabLst>
              <a:defRPr/>
            </a:pPr>
            <a:r>
              <a:rPr lang="en-US" altLang="en-US" sz="1400" dirty="0">
                <a:cs typeface="ＭＳ Ｐゴシック" charset="0"/>
              </a:rPr>
              <a:t>Lecture Outline</a:t>
            </a:r>
          </a:p>
          <a:p>
            <a:pPr marL="228600" indent="-228600">
              <a:spcBef>
                <a:spcPts val="600"/>
              </a:spcBef>
              <a:spcAft>
                <a:spcPts val="600"/>
              </a:spcAft>
              <a:tabLst>
                <a:tab pos="228600" algn="l"/>
              </a:tabLst>
              <a:defRPr/>
            </a:pPr>
            <a:endParaRPr lang="en-US" sz="1400" dirty="0">
              <a:latin typeface="Times New Roman"/>
              <a:ea typeface="Times New Roman"/>
              <a:cs typeface="ＭＳ Ｐゴシック" charset="0"/>
            </a:endParaRPr>
          </a:p>
          <a:p>
            <a:pPr>
              <a:defRPr/>
            </a:pPr>
            <a:r>
              <a:rPr lang="en-US" dirty="0"/>
              <a:t>B.    Injuries to the head</a:t>
            </a:r>
            <a:endParaRPr lang="en-IN" b="1" dirty="0"/>
          </a:p>
          <a:p>
            <a:pPr>
              <a:defRPr/>
            </a:pPr>
            <a:r>
              <a:rPr lang="en-US" dirty="0"/>
              <a:t>       1.    Disability and unseen injury to the brain may occur.</a:t>
            </a:r>
            <a:endParaRPr lang="en-IN" dirty="0"/>
          </a:p>
          <a:p>
            <a:pPr>
              <a:defRPr/>
            </a:pPr>
            <a:r>
              <a:rPr lang="en-US" dirty="0"/>
              <a:t>       2.    Bleeding or swelling inside the skull is often life threatening.</a:t>
            </a:r>
            <a:endParaRPr lang="en-IN" dirty="0"/>
          </a:p>
          <a:p>
            <a:pPr>
              <a:defRPr/>
            </a:pPr>
            <a:r>
              <a:rPr lang="en-US" dirty="0"/>
              <a:t>       3.    Include frequent neurologic examinations in your assessment.</a:t>
            </a:r>
            <a:endParaRPr lang="en-IN" dirty="0"/>
          </a:p>
          <a:p>
            <a:pPr>
              <a:defRPr/>
            </a:pPr>
            <a:r>
              <a:rPr lang="en-US" dirty="0"/>
              <a:t>       4.    Some patients will not have obvious signs or symptoms until minutes or hours after the injury has occurred.</a:t>
            </a:r>
            <a:endParaRPr lang="en-IN" dirty="0"/>
          </a:p>
        </p:txBody>
      </p:sp>
      <p:sp>
        <p:nvSpPr>
          <p:cNvPr id="183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5FA1E3C-BCF2-A847-9FF7-8E81E26CE61C}" type="slidenum">
              <a:rPr lang="en-US" altLang="en-US" sz="1200"/>
              <a:pPr eaLnBrk="1" hangingPunct="1"/>
              <a:t>60</a:t>
            </a:fld>
            <a:endParaRPr lang="en-US" altLang="en-US" sz="1200" dirty="0"/>
          </a:p>
        </p:txBody>
      </p:sp>
    </p:spTree>
    <p:extLst>
      <p:ext uri="{BB962C8B-B14F-4D97-AF65-F5344CB8AC3E}">
        <p14:creationId xmlns:p14="http://schemas.microsoft.com/office/powerpoint/2010/main" val="1187925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1800"/>
              </a:spcBef>
              <a:spcAft>
                <a:spcPts val="600"/>
              </a:spcAft>
            </a:pPr>
            <a:r>
              <a:rPr lang="en-US" altLang="en-US" sz="2000" dirty="0">
                <a:latin typeface="Times New Roman" charset="0"/>
                <a:ea typeface="MS PGothic" charset="-128"/>
              </a:rPr>
              <a:t>Lecture Outline</a:t>
            </a:r>
          </a:p>
          <a:p>
            <a:pPr>
              <a:spcBef>
                <a:spcPts val="1800"/>
              </a:spcBef>
              <a:spcAft>
                <a:spcPts val="600"/>
              </a:spcAft>
            </a:pPr>
            <a:endParaRPr lang="en-US" altLang="en-US" sz="2000" b="1" dirty="0">
              <a:latin typeface="Times New Roman" charset="0"/>
              <a:ea typeface="MS PGothic" charset="-128"/>
            </a:endParaRPr>
          </a:p>
          <a:p>
            <a:pPr>
              <a:spcBef>
                <a:spcPts val="1800"/>
              </a:spcBef>
              <a:spcAft>
                <a:spcPts val="600"/>
              </a:spcAft>
            </a:pPr>
            <a:r>
              <a:rPr lang="en-US" altLang="en-US" sz="2000" dirty="0">
                <a:latin typeface="Times New Roman" charset="0"/>
                <a:ea typeface="MS PGothic" charset="-128"/>
              </a:rPr>
              <a:t>II. Energy and Trauma</a:t>
            </a:r>
          </a:p>
          <a:p>
            <a:r>
              <a:rPr lang="en-US" altLang="en-US" dirty="0">
                <a:latin typeface="Times New Roman" charset="0"/>
                <a:ea typeface="MS PGothic" charset="-128"/>
              </a:rPr>
              <a:t>A.    Traumatic injury occurs when the body’s tissues are exposed to energy levels beyond their tolerance.</a:t>
            </a:r>
            <a:endParaRPr lang="en-IN" altLang="en-US" b="1" dirty="0">
              <a:latin typeface="Times New Roman" charset="0"/>
              <a:ea typeface="MS PGothic" charset="-128"/>
            </a:endParaRPr>
          </a:p>
          <a:p>
            <a:r>
              <a:rPr lang="en-US" altLang="en-US" dirty="0">
                <a:latin typeface="Times New Roman" charset="0"/>
                <a:ea typeface="MS PGothic" charset="-128"/>
              </a:rPr>
              <a:t>       1.    </a:t>
            </a:r>
            <a:r>
              <a:rPr lang="en-US" sz="1200" kern="1200" dirty="0">
                <a:solidFill>
                  <a:schemeClr val="tx1"/>
                </a:solidFill>
                <a:effectLst/>
                <a:latin typeface="Times New Roman" pitchFamily="18" charset="0"/>
                <a:ea typeface="MS PGothic" pitchFamily="34" charset="-128"/>
                <a:cs typeface="MS PGothic" charset="0"/>
              </a:rPr>
              <a:t>Mechanism of injury describes the forces (or energy transmission) acting on the body that cause injury.</a:t>
            </a:r>
          </a:p>
        </p:txBody>
      </p:sp>
      <p:sp>
        <p:nvSpPr>
          <p:cNvPr id="1280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029234C-DF08-8C46-9400-A708A3728D06}" type="slidenum">
              <a:rPr lang="en-US" altLang="en-US" sz="1200"/>
              <a:pPr eaLnBrk="1" hangingPunct="1"/>
              <a:t>7</a:t>
            </a:fld>
            <a:endParaRPr lang="en-US" altLang="en-US" sz="1200" dirty="0"/>
          </a:p>
        </p:txBody>
      </p:sp>
    </p:spTree>
    <p:extLst>
      <p:ext uri="{BB962C8B-B14F-4D97-AF65-F5344CB8AC3E}">
        <p14:creationId xmlns:p14="http://schemas.microsoft.com/office/powerpoint/2010/main" val="54099518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228600" indent="-228600">
              <a:spcBef>
                <a:spcPts val="600"/>
              </a:spcBef>
              <a:spcAft>
                <a:spcPts val="600"/>
              </a:spcAft>
              <a:tabLst>
                <a:tab pos="228600" algn="l"/>
              </a:tabLst>
              <a:defRPr/>
            </a:pPr>
            <a:r>
              <a:rPr lang="en-US" altLang="en-US" sz="1400" dirty="0">
                <a:cs typeface="ＭＳ Ｐゴシック" charset="0"/>
              </a:rPr>
              <a:t>Lecture Outline</a:t>
            </a:r>
          </a:p>
          <a:p>
            <a:pPr marL="228600" indent="-228600">
              <a:spcBef>
                <a:spcPts val="600"/>
              </a:spcBef>
              <a:spcAft>
                <a:spcPts val="600"/>
              </a:spcAft>
              <a:tabLst>
                <a:tab pos="228600" algn="l"/>
              </a:tabLst>
              <a:defRPr/>
            </a:pPr>
            <a:endParaRPr lang="en-US" sz="1400" dirty="0">
              <a:latin typeface="Times New Roman"/>
              <a:ea typeface="Times New Roman"/>
              <a:cs typeface="ＭＳ Ｐゴシック" charset="0"/>
            </a:endParaRPr>
          </a:p>
          <a:p>
            <a:pPr>
              <a:defRPr/>
            </a:pPr>
            <a:r>
              <a:rPr lang="en-US" dirty="0"/>
              <a:t>C.   Injuries to the neck and throat</a:t>
            </a:r>
            <a:endParaRPr lang="en-IN" b="1" dirty="0"/>
          </a:p>
          <a:p>
            <a:pPr>
              <a:defRPr/>
            </a:pPr>
            <a:r>
              <a:rPr lang="en-US" dirty="0"/>
              <a:t>       1.    Airway problems may result that could quickly become a serious life threat.</a:t>
            </a:r>
            <a:endParaRPr lang="en-IN" dirty="0"/>
          </a:p>
          <a:p>
            <a:pPr>
              <a:defRPr/>
            </a:pPr>
            <a:r>
              <a:rPr lang="en-US" dirty="0"/>
              <a:t>       2.    Your assessment must include frequent physical examinations looking for DCAP-BTLS in the neck region.</a:t>
            </a:r>
            <a:endParaRPr lang="en-IN" dirty="0"/>
          </a:p>
          <a:p>
            <a:pPr>
              <a:defRPr/>
            </a:pPr>
            <a:r>
              <a:rPr lang="en-US" dirty="0"/>
              <a:t>              a.    Also assess for jugular vein distention and tracheal deviation.</a:t>
            </a:r>
            <a:endParaRPr lang="en-IN" dirty="0"/>
          </a:p>
          <a:p>
            <a:pPr>
              <a:defRPr/>
            </a:pPr>
            <a:r>
              <a:rPr lang="en-US" dirty="0"/>
              <a:t>       3.    Swelling may prevent blood flow to the brain and cause injury to the central nervous system.</a:t>
            </a:r>
            <a:endParaRPr lang="en-IN" dirty="0"/>
          </a:p>
        </p:txBody>
      </p:sp>
      <p:sp>
        <p:nvSpPr>
          <p:cNvPr id="184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20D7E37-85D9-6B48-87A6-D26A543F05B3}" type="slidenum">
              <a:rPr lang="en-US" altLang="en-US" sz="1200"/>
              <a:pPr eaLnBrk="1" hangingPunct="1"/>
              <a:t>61</a:t>
            </a:fld>
            <a:endParaRPr lang="en-US" altLang="en-US" sz="1200" dirty="0"/>
          </a:p>
        </p:txBody>
      </p:sp>
    </p:spTree>
    <p:extLst>
      <p:ext uri="{BB962C8B-B14F-4D97-AF65-F5344CB8AC3E}">
        <p14:creationId xmlns:p14="http://schemas.microsoft.com/office/powerpoint/2010/main" val="31673180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a:ln/>
        </p:spPr>
      </p:sp>
      <p:sp>
        <p:nvSpPr>
          <p:cNvPr id="185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4.    A penetrating injury may result in an air embolism.</a:t>
            </a:r>
            <a:endParaRPr lang="en-IN" altLang="en-US" dirty="0">
              <a:latin typeface="Times New Roman" charset="0"/>
              <a:ea typeface="MS PGothic" charset="-128"/>
            </a:endParaRPr>
          </a:p>
          <a:p>
            <a:r>
              <a:rPr lang="en-US" altLang="en-US" dirty="0">
                <a:latin typeface="Times New Roman" charset="0"/>
                <a:ea typeface="MS PGothic" charset="-128"/>
              </a:rPr>
              <a:t>5.    A crushing injury to the upper part of the neck may cause the cartilages of the upper airway and larynx to fracture.</a:t>
            </a:r>
            <a:endParaRPr lang="en-IN" altLang="en-US" dirty="0">
              <a:latin typeface="Times New Roman" charset="0"/>
              <a:ea typeface="MS PGothic" charset="-128"/>
            </a:endParaRPr>
          </a:p>
        </p:txBody>
      </p:sp>
      <p:sp>
        <p:nvSpPr>
          <p:cNvPr id="185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AB3B34A-BF0B-5A4C-8C85-1A8BA3648C84}" type="slidenum">
              <a:rPr lang="en-US" altLang="en-US" sz="1200"/>
              <a:pPr eaLnBrk="1" hangingPunct="1"/>
              <a:t>62</a:t>
            </a:fld>
            <a:endParaRPr lang="en-US" altLang="en-US" sz="1200" dirty="0"/>
          </a:p>
        </p:txBody>
      </p:sp>
    </p:spTree>
    <p:extLst>
      <p:ext uri="{BB962C8B-B14F-4D97-AF65-F5344CB8AC3E}">
        <p14:creationId xmlns:p14="http://schemas.microsoft.com/office/powerpoint/2010/main" val="184698617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228600" indent="-228600">
              <a:spcBef>
                <a:spcPts val="600"/>
              </a:spcBef>
              <a:spcAft>
                <a:spcPts val="600"/>
              </a:spcAft>
              <a:tabLst>
                <a:tab pos="228600" algn="l"/>
              </a:tabLst>
              <a:defRPr/>
            </a:pPr>
            <a:r>
              <a:rPr lang="en-US" altLang="en-US" sz="1400" dirty="0">
                <a:cs typeface="ＭＳ Ｐゴシック" charset="0"/>
              </a:rPr>
              <a:t>Lecture Outline</a:t>
            </a:r>
          </a:p>
          <a:p>
            <a:pPr marL="228600" indent="-228600">
              <a:spcBef>
                <a:spcPts val="600"/>
              </a:spcBef>
              <a:spcAft>
                <a:spcPts val="600"/>
              </a:spcAft>
              <a:tabLst>
                <a:tab pos="228600" algn="l"/>
              </a:tabLst>
              <a:defRPr/>
            </a:pPr>
            <a:endParaRPr lang="en-US" sz="1400" dirty="0">
              <a:latin typeface="Times New Roman"/>
              <a:ea typeface="Times New Roman"/>
              <a:cs typeface="ＭＳ Ｐゴシック" charset="0"/>
            </a:endParaRPr>
          </a:p>
          <a:p>
            <a:pPr>
              <a:defRPr/>
            </a:pPr>
            <a:r>
              <a:rPr lang="en-US" dirty="0"/>
              <a:t>E.   Injuries to the chest</a:t>
            </a:r>
            <a:endParaRPr lang="en-IN" b="1" dirty="0"/>
          </a:p>
          <a:p>
            <a:pPr>
              <a:defRPr/>
            </a:pPr>
            <a:r>
              <a:rPr lang="en-US" dirty="0"/>
              <a:t>      1.    The chest contains the heart, lungs, and large blood vessels.</a:t>
            </a:r>
            <a:endParaRPr lang="en-IN" dirty="0"/>
          </a:p>
          <a:p>
            <a:pPr>
              <a:defRPr/>
            </a:pPr>
            <a:r>
              <a:rPr lang="en-US" dirty="0"/>
              <a:t>      2.    Many life-threatening injuries may occur.</a:t>
            </a:r>
            <a:endParaRPr lang="en-IN" dirty="0"/>
          </a:p>
          <a:p>
            <a:pPr>
              <a:defRPr/>
            </a:pPr>
            <a:r>
              <a:rPr lang="en-US" dirty="0"/>
              <a:t>             a.    Broken ribs may hinder breathing.</a:t>
            </a:r>
            <a:endParaRPr lang="en-IN" dirty="0"/>
          </a:p>
          <a:p>
            <a:pPr>
              <a:defRPr/>
            </a:pPr>
            <a:r>
              <a:rPr lang="en-US" dirty="0"/>
              <a:t>             b.    Bruising may occur to the heart and cause an irregular heartbeat.</a:t>
            </a:r>
            <a:endParaRPr lang="en-IN" dirty="0"/>
          </a:p>
          <a:p>
            <a:pPr>
              <a:defRPr/>
            </a:pPr>
            <a:r>
              <a:rPr lang="en-US" dirty="0"/>
              <a:t>             c.    Large vessels of the heart may be torn inside the chest, causing massive unseen bleeding.</a:t>
            </a:r>
            <a:endParaRPr lang="en-IN" dirty="0"/>
          </a:p>
          <a:p>
            <a:pPr>
              <a:defRPr/>
            </a:pPr>
            <a:r>
              <a:rPr lang="en-US" dirty="0"/>
              <a:t>             d.    Air may collect between the lung tissue and the chest wall, known as a pneumothorax.</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S PGothic" pitchFamily="34" charset="-128"/>
                <a:cs typeface="MS PGothic" charset="0"/>
              </a:rPr>
              <a:t>             e.   The collection of blood in the chest is called a hemothorax.</a:t>
            </a:r>
          </a:p>
          <a:p>
            <a:pPr>
              <a:defRPr/>
            </a:pPr>
            <a:endParaRPr lang="en-IN" dirty="0"/>
          </a:p>
        </p:txBody>
      </p:sp>
      <p:sp>
        <p:nvSpPr>
          <p:cNvPr id="186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F92A707-4344-6C4C-98B1-9E3B7931384E}" type="slidenum">
              <a:rPr lang="en-US" altLang="en-US" sz="1200"/>
              <a:pPr eaLnBrk="1" hangingPunct="1"/>
              <a:t>63</a:t>
            </a:fld>
            <a:endParaRPr lang="en-US" altLang="en-US" sz="1200" dirty="0"/>
          </a:p>
        </p:txBody>
      </p:sp>
    </p:spTree>
    <p:extLst>
      <p:ext uri="{BB962C8B-B14F-4D97-AF65-F5344CB8AC3E}">
        <p14:creationId xmlns:p14="http://schemas.microsoft.com/office/powerpoint/2010/main" val="42054264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228600" indent="-228600">
              <a:spcBef>
                <a:spcPts val="600"/>
              </a:spcBef>
              <a:spcAft>
                <a:spcPts val="600"/>
              </a:spcAft>
              <a:tabLst>
                <a:tab pos="228600" algn="l"/>
              </a:tabLst>
              <a:defRPr/>
            </a:pPr>
            <a:r>
              <a:rPr lang="en-US" altLang="en-US" dirty="0">
                <a:cs typeface="ＭＳ Ｐゴシック" charset="0"/>
              </a:rPr>
              <a:t>Lecture Outline</a:t>
            </a:r>
          </a:p>
          <a:p>
            <a:pPr marL="228600" indent="-228600">
              <a:spcBef>
                <a:spcPts val="600"/>
              </a:spcBef>
              <a:spcAft>
                <a:spcPts val="600"/>
              </a:spcAft>
              <a:tabLst>
                <a:tab pos="228600" algn="l"/>
              </a:tabLst>
              <a:defRPr/>
            </a:pPr>
            <a:endParaRPr lang="en-US" altLang="en-US" dirty="0">
              <a:cs typeface="ＭＳ Ｐゴシック" charset="0"/>
            </a:endParaRPr>
          </a:p>
          <a:p>
            <a:pPr>
              <a:defRPr/>
            </a:pPr>
            <a:r>
              <a:rPr lang="en-US" dirty="0"/>
              <a:t>3.    A penetration or perforation of the integrity of the chest is called an open chest wound.</a:t>
            </a:r>
            <a:endParaRPr lang="en-IN" dirty="0"/>
          </a:p>
          <a:p>
            <a:pPr>
              <a:defRPr/>
            </a:pPr>
            <a:r>
              <a:rPr lang="en-US" dirty="0"/>
              <a:t>       a.    If left untreated, shock and/or death will result.</a:t>
            </a:r>
            <a:endParaRPr lang="en-IN" dirty="0"/>
          </a:p>
          <a:p>
            <a:pPr>
              <a:defRPr/>
            </a:pPr>
            <a:r>
              <a:rPr lang="en-US" dirty="0"/>
              <a:t>       b.    It is imperative that you assess the chest region every 5 minutes.</a:t>
            </a:r>
            <a:endParaRPr lang="en-IN" dirty="0"/>
          </a:p>
          <a:p>
            <a:pPr>
              <a:defRPr/>
            </a:pPr>
            <a:r>
              <a:rPr lang="en-US" dirty="0"/>
              <a:t>       c.    Assessment should include DCAP-BTLS, lung sounds, and chest rise and fall.</a:t>
            </a:r>
            <a:endParaRPr lang="en-IN" dirty="0"/>
          </a:p>
        </p:txBody>
      </p:sp>
      <p:sp>
        <p:nvSpPr>
          <p:cNvPr id="187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399777D-0071-ED4D-B5A9-6BAC15A0F526}" type="slidenum">
              <a:rPr lang="en-US" altLang="en-US" sz="1200"/>
              <a:pPr eaLnBrk="1" hangingPunct="1"/>
              <a:t>64</a:t>
            </a:fld>
            <a:endParaRPr lang="en-US" altLang="en-US" sz="1200" dirty="0"/>
          </a:p>
        </p:txBody>
      </p:sp>
    </p:spTree>
    <p:extLst>
      <p:ext uri="{BB962C8B-B14F-4D97-AF65-F5344CB8AC3E}">
        <p14:creationId xmlns:p14="http://schemas.microsoft.com/office/powerpoint/2010/main" val="69158585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228600" indent="-228600">
              <a:spcBef>
                <a:spcPts val="600"/>
              </a:spcBef>
              <a:spcAft>
                <a:spcPts val="600"/>
              </a:spcAft>
              <a:tabLst>
                <a:tab pos="228600" algn="l"/>
              </a:tabLst>
              <a:defRPr/>
            </a:pPr>
            <a:r>
              <a:rPr lang="en-US" altLang="en-US" sz="1400" dirty="0">
                <a:cs typeface="ＭＳ Ｐゴシック" charset="0"/>
              </a:rPr>
              <a:t>Lecture Outline</a:t>
            </a:r>
          </a:p>
          <a:p>
            <a:pPr marL="228600" indent="-228600">
              <a:spcBef>
                <a:spcPts val="600"/>
              </a:spcBef>
              <a:spcAft>
                <a:spcPts val="600"/>
              </a:spcAft>
              <a:tabLst>
                <a:tab pos="228600" algn="l"/>
              </a:tabLst>
              <a:defRPr/>
            </a:pPr>
            <a:endParaRPr lang="en-US" sz="1400" dirty="0">
              <a:latin typeface="Times New Roman"/>
              <a:ea typeface="Times New Roman"/>
              <a:cs typeface="ＭＳ Ｐゴシック" charset="0"/>
            </a:endParaRPr>
          </a:p>
          <a:p>
            <a:pPr>
              <a:defRPr/>
            </a:pPr>
            <a:r>
              <a:rPr lang="en-US" dirty="0"/>
              <a:t>F.   Injuries to the abdomen</a:t>
            </a:r>
            <a:endParaRPr lang="en-IN" b="1" dirty="0"/>
          </a:p>
          <a:p>
            <a:pPr>
              <a:defRPr/>
            </a:pPr>
            <a:r>
              <a:rPr lang="en-US" dirty="0"/>
              <a:t>      1.    The abdomen contains vital organs that require a very high amount of blood flow to perform the functions necessary for life.</a:t>
            </a:r>
            <a:endParaRPr lang="en-IN" dirty="0"/>
          </a:p>
        </p:txBody>
      </p:sp>
      <p:sp>
        <p:nvSpPr>
          <p:cNvPr id="188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282AB16-C029-7A48-A90E-0A1AAD772F83}" type="slidenum">
              <a:rPr lang="en-US" altLang="en-US" sz="1200"/>
              <a:pPr eaLnBrk="1" hangingPunct="1"/>
              <a:t>65</a:t>
            </a:fld>
            <a:endParaRPr lang="en-US" altLang="en-US" sz="1200" dirty="0"/>
          </a:p>
        </p:txBody>
      </p:sp>
    </p:spTree>
    <p:extLst>
      <p:ext uri="{BB962C8B-B14F-4D97-AF65-F5344CB8AC3E}">
        <p14:creationId xmlns:p14="http://schemas.microsoft.com/office/powerpoint/2010/main" val="130191700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228600" indent="-228600">
              <a:spcBef>
                <a:spcPts val="600"/>
              </a:spcBef>
              <a:spcAft>
                <a:spcPts val="600"/>
              </a:spcAft>
              <a:tabLst>
                <a:tab pos="228600" algn="l"/>
              </a:tabLst>
              <a:defRPr/>
            </a:pPr>
            <a:r>
              <a:rPr lang="en-US" altLang="en-US" dirty="0">
                <a:cs typeface="ＭＳ Ｐゴシック" charset="0"/>
              </a:rPr>
              <a:t>Lecture Outline</a:t>
            </a:r>
          </a:p>
          <a:p>
            <a:pPr marL="228600" indent="-228600">
              <a:spcBef>
                <a:spcPts val="600"/>
              </a:spcBef>
              <a:spcAft>
                <a:spcPts val="600"/>
              </a:spcAft>
              <a:tabLst>
                <a:tab pos="228600" algn="l"/>
              </a:tabLst>
              <a:defRPr/>
            </a:pPr>
            <a:endParaRPr lang="en-US" altLang="en-US" dirty="0">
              <a:cs typeface="ＭＳ Ｐゴシック" charset="0"/>
            </a:endParaRPr>
          </a:p>
          <a:p>
            <a:r>
              <a:rPr lang="en-US" sz="1200" kern="1200" dirty="0">
                <a:solidFill>
                  <a:schemeClr val="tx1"/>
                </a:solidFill>
                <a:effectLst/>
                <a:latin typeface="Times New Roman" pitchFamily="18" charset="0"/>
                <a:ea typeface="MS PGothic" pitchFamily="34" charset="-128"/>
                <a:cs typeface="MS PGothic" charset="0"/>
              </a:rPr>
              <a:t>2.   Solid organs may tear, lacerate, or fracture, which can cause serious bleeding into the abdomen.</a:t>
            </a:r>
          </a:p>
          <a:p>
            <a:r>
              <a:rPr lang="en-US" sz="1200" kern="1200" dirty="0">
                <a:solidFill>
                  <a:schemeClr val="tx1"/>
                </a:solidFill>
                <a:effectLst/>
                <a:latin typeface="Times New Roman" pitchFamily="18" charset="0"/>
                <a:ea typeface="MS PGothic" pitchFamily="34" charset="-128"/>
                <a:cs typeface="MS PGothic" charset="0"/>
              </a:rPr>
              <a:t>      a.   Solid organs include the liver, spleen, pancreas, and kidneys.</a:t>
            </a:r>
          </a:p>
          <a:p>
            <a:r>
              <a:rPr lang="en-US" sz="1200" kern="1200" dirty="0">
                <a:solidFill>
                  <a:schemeClr val="tx1"/>
                </a:solidFill>
                <a:effectLst/>
                <a:latin typeface="Times New Roman" pitchFamily="18" charset="0"/>
                <a:ea typeface="MS PGothic" pitchFamily="34" charset="-128"/>
                <a:cs typeface="MS PGothic" charset="0"/>
              </a:rPr>
              <a:t>3.   Hollow organs may rupture and leak toxic digestive chemicals causing the possibility of a life-threatening infection.</a:t>
            </a:r>
          </a:p>
          <a:p>
            <a:r>
              <a:rPr lang="en-US" sz="1200" kern="1200" dirty="0">
                <a:solidFill>
                  <a:schemeClr val="tx1"/>
                </a:solidFill>
                <a:effectLst/>
                <a:latin typeface="Times New Roman" pitchFamily="18" charset="0"/>
                <a:ea typeface="MS PGothic" pitchFamily="34" charset="-128"/>
                <a:cs typeface="MS PGothic" charset="0"/>
              </a:rPr>
              <a:t>      a.   Hollow organs include the stomach, large and small intestines, and urinary bladder.</a:t>
            </a:r>
          </a:p>
          <a:p>
            <a:r>
              <a:rPr lang="en-US" sz="1200" kern="1200" dirty="0">
                <a:solidFill>
                  <a:schemeClr val="tx1"/>
                </a:solidFill>
                <a:effectLst/>
                <a:latin typeface="Times New Roman" pitchFamily="18" charset="0"/>
                <a:ea typeface="MS PGothic" pitchFamily="34" charset="-128"/>
                <a:cs typeface="MS PGothic" charset="0"/>
              </a:rPr>
              <a:t>4.   The rupture of large blood vessels can cause serious unseen bleeding.</a:t>
            </a:r>
          </a:p>
        </p:txBody>
      </p:sp>
      <p:sp>
        <p:nvSpPr>
          <p:cNvPr id="189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D4F1D99-EE3A-0849-87EA-1DB294B64EC1}" type="slidenum">
              <a:rPr lang="en-US" altLang="en-US" sz="1200"/>
              <a:pPr eaLnBrk="1" hangingPunct="1"/>
              <a:t>66</a:t>
            </a:fld>
            <a:endParaRPr lang="en-US" altLang="en-US" sz="1200" dirty="0"/>
          </a:p>
        </p:txBody>
      </p:sp>
    </p:spTree>
    <p:extLst>
      <p:ext uri="{BB962C8B-B14F-4D97-AF65-F5344CB8AC3E}">
        <p14:creationId xmlns:p14="http://schemas.microsoft.com/office/powerpoint/2010/main" val="60813971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a:ln/>
        </p:spPr>
      </p:sp>
      <p:sp>
        <p:nvSpPr>
          <p:cNvPr id="190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1800"/>
              </a:spcBef>
              <a:spcAft>
                <a:spcPts val="600"/>
              </a:spcAft>
            </a:pPr>
            <a:r>
              <a:rPr lang="en-US" altLang="en-US" sz="2000" dirty="0">
                <a:latin typeface="Times New Roman" charset="0"/>
                <a:ea typeface="MS PGothic" charset="-128"/>
              </a:rPr>
              <a:t>Lecture Outline</a:t>
            </a:r>
          </a:p>
          <a:p>
            <a:pPr>
              <a:spcBef>
                <a:spcPts val="1800"/>
              </a:spcBef>
              <a:spcAft>
                <a:spcPts val="600"/>
              </a:spcAft>
            </a:pPr>
            <a:endParaRPr lang="en-US" altLang="en-US" sz="2000" dirty="0">
              <a:latin typeface="Times New Roman" charset="0"/>
              <a:ea typeface="MS PGothic" charset="-128"/>
            </a:endParaRPr>
          </a:p>
          <a:p>
            <a:pPr>
              <a:spcBef>
                <a:spcPts val="1800"/>
              </a:spcBef>
              <a:spcAft>
                <a:spcPts val="600"/>
              </a:spcAft>
            </a:pPr>
            <a:r>
              <a:rPr lang="en-US" altLang="en-US" sz="2000" dirty="0">
                <a:latin typeface="Times New Roman" charset="0"/>
                <a:ea typeface="MS PGothic" charset="-128"/>
              </a:rPr>
              <a:t>X. Management: Transport and Destination</a:t>
            </a:r>
          </a:p>
          <a:p>
            <a:r>
              <a:rPr lang="en-US" altLang="en-US" dirty="0">
                <a:latin typeface="Times New Roman" charset="0"/>
                <a:ea typeface="MS PGothic" charset="-128"/>
              </a:rPr>
              <a:t>A.    Scene time</a:t>
            </a:r>
            <a:endParaRPr lang="en-IN" altLang="en-US" b="1" dirty="0">
              <a:latin typeface="Times New Roman" charset="0"/>
              <a:ea typeface="MS PGothic" charset="-128"/>
            </a:endParaRPr>
          </a:p>
          <a:p>
            <a:r>
              <a:rPr lang="en-US" altLang="en-US" dirty="0">
                <a:latin typeface="Times New Roman" charset="0"/>
                <a:ea typeface="MS PGothic" charset="-128"/>
              </a:rPr>
              <a:t>       1.    Survival of critically injured trauma patients is time dependent.</a:t>
            </a:r>
            <a:endParaRPr lang="en-IN" altLang="en-US" dirty="0">
              <a:latin typeface="Times New Roman" charset="0"/>
              <a:ea typeface="MS PGothic" charset="-128"/>
            </a:endParaRPr>
          </a:p>
          <a:p>
            <a:r>
              <a:rPr lang="en-US" altLang="en-US" dirty="0">
                <a:latin typeface="Times New Roman" charset="0"/>
                <a:ea typeface="MS PGothic" charset="-128"/>
              </a:rPr>
              <a:t>       2.    On-scene time for critically injured patients should be less than 10 minutes.</a:t>
            </a:r>
            <a:endParaRPr lang="en-IN" altLang="en-US" dirty="0">
              <a:latin typeface="Times New Roman" charset="0"/>
              <a:ea typeface="MS PGothic" charset="-128"/>
            </a:endParaRPr>
          </a:p>
          <a:p>
            <a:r>
              <a:rPr lang="en-US" altLang="en-US" dirty="0">
                <a:latin typeface="Times New Roman" charset="0"/>
                <a:ea typeface="MS PGothic" charset="-128"/>
              </a:rPr>
              <a:t>       3.    The following criteria will help you identify a critically injured patient:</a:t>
            </a:r>
            <a:endParaRPr lang="en-IN" altLang="en-US" dirty="0">
              <a:latin typeface="Times New Roman" charset="0"/>
              <a:ea typeface="MS PGothic" charset="-128"/>
            </a:endParaRPr>
          </a:p>
          <a:p>
            <a:r>
              <a:rPr lang="en-US" altLang="en-US" dirty="0">
                <a:latin typeface="Times New Roman" charset="0"/>
                <a:ea typeface="MS PGothic" charset="-128"/>
              </a:rPr>
              <a:t>              a.    Dangerous MOI</a:t>
            </a:r>
            <a:endParaRPr lang="en-IN" altLang="en-US" dirty="0">
              <a:latin typeface="Times New Roman" charset="0"/>
              <a:ea typeface="MS PGothic" charset="-128"/>
            </a:endParaRPr>
          </a:p>
          <a:p>
            <a:r>
              <a:rPr lang="en-US" altLang="en-US" dirty="0">
                <a:latin typeface="Times New Roman" charset="0"/>
                <a:ea typeface="MS PGothic" charset="-128"/>
              </a:rPr>
              <a:t>              b.    Decreased level of consciousness</a:t>
            </a:r>
            <a:endParaRPr lang="en-IN" altLang="en-US" dirty="0">
              <a:latin typeface="Times New Roman" charset="0"/>
              <a:ea typeface="MS PGothic" charset="-128"/>
            </a:endParaRPr>
          </a:p>
          <a:p>
            <a:r>
              <a:rPr lang="en-US" altLang="en-US" dirty="0">
                <a:latin typeface="Times New Roman" charset="0"/>
                <a:ea typeface="MS PGothic" charset="-128"/>
              </a:rPr>
              <a:t>              c.    Any threats to airway, breathing, or circulation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S PGothic" pitchFamily="34" charset="-128"/>
                <a:cs typeface="MS PGothic" charset="0"/>
              </a:rPr>
              <a:t>        4.   Patients who are very young or old or have chronic illnesses should also be considered to high risk.</a:t>
            </a:r>
          </a:p>
          <a:p>
            <a:endParaRPr lang="en-IN" altLang="en-US" dirty="0">
              <a:latin typeface="Times New Roman" charset="0"/>
              <a:ea typeface="MS PGothic" charset="-128"/>
            </a:endParaRPr>
          </a:p>
        </p:txBody>
      </p:sp>
      <p:sp>
        <p:nvSpPr>
          <p:cNvPr id="190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67F3406-05C6-B948-A997-E37EB7F1E590}" type="slidenum">
              <a:rPr lang="en-US" altLang="en-US" sz="1200"/>
              <a:pPr eaLnBrk="1" hangingPunct="1"/>
              <a:t>67</a:t>
            </a:fld>
            <a:endParaRPr lang="en-US" altLang="en-US" sz="1200" dirty="0"/>
          </a:p>
        </p:txBody>
      </p:sp>
    </p:spTree>
    <p:extLst>
      <p:ext uri="{BB962C8B-B14F-4D97-AF65-F5344CB8AC3E}">
        <p14:creationId xmlns:p14="http://schemas.microsoft.com/office/powerpoint/2010/main" val="112954754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a:ln/>
        </p:spPr>
      </p:sp>
      <p:sp>
        <p:nvSpPr>
          <p:cNvPr id="193539"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spcBef>
                <a:spcPts val="600"/>
              </a:spcBef>
              <a:spcAft>
                <a:spcPts val="600"/>
              </a:spcAft>
              <a:tabLst>
                <a:tab pos="228600" algn="l"/>
              </a:tabLst>
              <a:defRPr/>
            </a:pPr>
            <a:r>
              <a:rPr lang="en-US" altLang="en-US" sz="1400" dirty="0"/>
              <a:t>Lecture Outline</a:t>
            </a:r>
          </a:p>
          <a:p>
            <a:pPr marL="228600" indent="-228600">
              <a:spcBef>
                <a:spcPts val="600"/>
              </a:spcBef>
              <a:spcAft>
                <a:spcPts val="600"/>
              </a:spcAft>
              <a:tabLst>
                <a:tab pos="228600" algn="l"/>
              </a:tabLst>
              <a:defRPr/>
            </a:pPr>
            <a:endParaRPr lang="en-US" altLang="en-US" sz="1400" dirty="0">
              <a:cs typeface="Times New Roman" pitchFamily="18" charset="0"/>
            </a:endParaRPr>
          </a:p>
          <a:p>
            <a:pPr>
              <a:defRPr/>
            </a:pPr>
            <a:r>
              <a:rPr lang="en-US" dirty="0"/>
              <a:t>B.    Destination selection</a:t>
            </a:r>
            <a:endParaRPr lang="en-IN" b="1" dirty="0"/>
          </a:p>
          <a:p>
            <a:pPr>
              <a:defRPr/>
            </a:pPr>
            <a:r>
              <a:rPr lang="en-US" dirty="0"/>
              <a:t>       1.    Trauma centers are classified into Levels I through IV, with Level I having the most resources.</a:t>
            </a:r>
            <a:endParaRPr lang="en-IN" dirty="0"/>
          </a:p>
          <a:p>
            <a:pPr>
              <a:defRPr/>
            </a:pPr>
            <a:r>
              <a:rPr lang="en-US" dirty="0"/>
              <a:t>               a.    Level I facility</a:t>
            </a:r>
            <a:r>
              <a:rPr lang="en-IN" dirty="0"/>
              <a:t> </a:t>
            </a:r>
            <a:r>
              <a:rPr lang="en-US" dirty="0"/>
              <a:t>provides every aspect of trauma care</a:t>
            </a:r>
            <a:endParaRPr lang="en-IN" dirty="0"/>
          </a:p>
          <a:p>
            <a:pPr>
              <a:defRPr/>
            </a:pPr>
            <a:r>
              <a:rPr lang="en-US" dirty="0"/>
              <a:t>               b.    Level II facility</a:t>
            </a:r>
            <a:r>
              <a:rPr lang="en-IN" dirty="0"/>
              <a:t> </a:t>
            </a:r>
            <a:r>
              <a:rPr lang="en-US" dirty="0"/>
              <a:t>provides initial definitive care</a:t>
            </a:r>
            <a:endParaRPr lang="en-IN" dirty="0"/>
          </a:p>
        </p:txBody>
      </p:sp>
      <p:sp>
        <p:nvSpPr>
          <p:cNvPr id="193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C6129DD-A1C1-6D4F-8C96-14615257C06E}" type="slidenum">
              <a:rPr lang="en-US" altLang="en-US" sz="1200"/>
              <a:pPr eaLnBrk="1" hangingPunct="1"/>
              <a:t>68</a:t>
            </a:fld>
            <a:endParaRPr lang="en-US" altLang="en-US" sz="1200" dirty="0"/>
          </a:p>
        </p:txBody>
      </p:sp>
    </p:spTree>
    <p:extLst>
      <p:ext uri="{BB962C8B-B14F-4D97-AF65-F5344CB8AC3E}">
        <p14:creationId xmlns:p14="http://schemas.microsoft.com/office/powerpoint/2010/main" val="9232872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228600" indent="-228600">
              <a:spcBef>
                <a:spcPts val="600"/>
              </a:spcBef>
              <a:spcAft>
                <a:spcPts val="600"/>
              </a:spcAft>
              <a:tabLst>
                <a:tab pos="228600" algn="l"/>
              </a:tabLst>
              <a:defRPr/>
            </a:pPr>
            <a:r>
              <a:rPr lang="en-US" altLang="en-US" dirty="0"/>
              <a:t>Lecture Outline</a:t>
            </a:r>
          </a:p>
          <a:p>
            <a:pPr marL="228600" indent="-228600">
              <a:spcBef>
                <a:spcPts val="600"/>
              </a:spcBef>
              <a:spcAft>
                <a:spcPts val="600"/>
              </a:spcAft>
              <a:tabLst>
                <a:tab pos="228600" algn="l"/>
              </a:tabLst>
              <a:defRPr/>
            </a:pPr>
            <a:endParaRPr lang="en-US" altLang="en-US" dirty="0"/>
          </a:p>
          <a:p>
            <a:pPr>
              <a:defRPr/>
            </a:pPr>
            <a:r>
              <a:rPr lang="en-US" dirty="0"/>
              <a:t>c.    Level III facility</a:t>
            </a:r>
            <a:endParaRPr lang="en-IN" dirty="0"/>
          </a:p>
          <a:p>
            <a:pPr>
              <a:defRPr/>
            </a:pPr>
            <a:r>
              <a:rPr lang="en-US" dirty="0"/>
              <a:t>       i.    Provides assessment, resuscitation, emergency care, and stabilization</a:t>
            </a:r>
            <a:endParaRPr lang="en-IN" dirty="0"/>
          </a:p>
          <a:p>
            <a:pPr>
              <a:defRPr/>
            </a:pPr>
            <a:r>
              <a:rPr lang="en-US" dirty="0" err="1"/>
              <a:t>d.</a:t>
            </a:r>
            <a:r>
              <a:rPr lang="en-US" dirty="0"/>
              <a:t>    Level IV facility</a:t>
            </a:r>
            <a:endParaRPr lang="en-IN" dirty="0"/>
          </a:p>
          <a:p>
            <a:pPr>
              <a:defRPr/>
            </a:pPr>
            <a:r>
              <a:rPr lang="en-US" dirty="0"/>
              <a:t>       i.    Provides advanced trauma life support</a:t>
            </a:r>
            <a:endParaRPr lang="en-IN" dirty="0"/>
          </a:p>
          <a:p>
            <a:pPr>
              <a:defRPr/>
            </a:pPr>
            <a:r>
              <a:rPr lang="en-US" dirty="0"/>
              <a:t>	</a:t>
            </a:r>
            <a:endParaRPr lang="en-IN" dirty="0"/>
          </a:p>
        </p:txBody>
      </p:sp>
      <p:sp>
        <p:nvSpPr>
          <p:cNvPr id="194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3A46668-3080-D147-9219-5F8FA5412715}" type="slidenum">
              <a:rPr lang="en-US" altLang="en-US" sz="1200"/>
              <a:pPr eaLnBrk="1" hangingPunct="1"/>
              <a:t>69</a:t>
            </a:fld>
            <a:endParaRPr lang="en-US" altLang="en-US" sz="1200" dirty="0"/>
          </a:p>
        </p:txBody>
      </p:sp>
    </p:spTree>
    <p:extLst>
      <p:ext uri="{BB962C8B-B14F-4D97-AF65-F5344CB8AC3E}">
        <p14:creationId xmlns:p14="http://schemas.microsoft.com/office/powerpoint/2010/main" val="211894015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228600" indent="-228600">
              <a:spcBef>
                <a:spcPts val="600"/>
              </a:spcBef>
              <a:spcAft>
                <a:spcPts val="600"/>
              </a:spcAft>
              <a:tabLst>
                <a:tab pos="228600" algn="l"/>
              </a:tabLst>
              <a:defRPr/>
            </a:pPr>
            <a:r>
              <a:rPr lang="en-US" altLang="en-US" dirty="0">
                <a:cs typeface="ＭＳ Ｐゴシック" charset="0"/>
              </a:rPr>
              <a:t>Lecture Outline</a:t>
            </a:r>
          </a:p>
          <a:p>
            <a:pPr marL="228600" indent="-228600">
              <a:spcBef>
                <a:spcPts val="600"/>
              </a:spcBef>
              <a:spcAft>
                <a:spcPts val="600"/>
              </a:spcAft>
              <a:tabLst>
                <a:tab pos="228600" algn="l"/>
              </a:tabLst>
              <a:defRPr/>
            </a:pPr>
            <a:endParaRPr lang="en-US" altLang="en-US" dirty="0">
              <a:cs typeface="ＭＳ Ｐゴシック" charset="0"/>
            </a:endParaRPr>
          </a:p>
          <a:p>
            <a:pPr>
              <a:defRPr/>
            </a:pPr>
            <a:r>
              <a:rPr lang="en-US" dirty="0"/>
              <a:t>2.     The Association of Air Medical Services (AAMS) and MedEvac Foundation International identify the following criteria for appropriate use of emergency air medical services for trauma patients:</a:t>
            </a:r>
            <a:endParaRPr lang="en-IN" dirty="0"/>
          </a:p>
          <a:p>
            <a:pPr>
              <a:defRPr/>
            </a:pPr>
            <a:r>
              <a:rPr lang="en-US" dirty="0"/>
              <a:t>        a.    There is an extended period required to access or extricate a remote or trapped patient.</a:t>
            </a:r>
            <a:endParaRPr lang="en-IN" dirty="0"/>
          </a:p>
          <a:p>
            <a:pPr>
              <a:defRPr/>
            </a:pPr>
            <a:r>
              <a:rPr lang="en-US" dirty="0"/>
              <a:t>        b.    The distance to the trauma center is more than 20 to 25 miles.</a:t>
            </a:r>
            <a:endParaRPr lang="en-IN" dirty="0"/>
          </a:p>
          <a:p>
            <a:pPr>
              <a:defRPr/>
            </a:pPr>
            <a:r>
              <a:rPr lang="en-US" dirty="0"/>
              <a:t>        c.    The patient needs ALS care and there is no ALS-level ground ambulance service available within a reasonable time frame.</a:t>
            </a:r>
            <a:endParaRPr lang="en-IN" dirty="0"/>
          </a:p>
          <a:p>
            <a:pPr>
              <a:defRPr/>
            </a:pPr>
            <a:r>
              <a:rPr lang="en-US" dirty="0"/>
              <a:t>        d.    Traffic conditions or hospital availability make it unlikely that the patient will get to a trauma center via ground ambulance within the ideal time frame.</a:t>
            </a:r>
            <a:endParaRPr lang="en-IN" dirty="0"/>
          </a:p>
          <a:p>
            <a:pPr>
              <a:defRPr/>
            </a:pPr>
            <a:r>
              <a:rPr lang="en-US" dirty="0"/>
              <a:t>        e.    There are multiple trauma patients who will overwhelm resources at the nearby trauma center(s).</a:t>
            </a:r>
            <a:endParaRPr lang="en-IN" dirty="0"/>
          </a:p>
          <a:p>
            <a:pPr>
              <a:defRPr/>
            </a:pPr>
            <a:r>
              <a:rPr lang="en-US" dirty="0"/>
              <a:t>        f.     EMS systems require bringing a patient to the nearest hospital, rather than bypassing facilities to go directly to a trauma center. This may add delay to receiving definitive surgical care.</a:t>
            </a:r>
            <a:endParaRPr lang="en-IN" dirty="0"/>
          </a:p>
          <a:p>
            <a:pPr>
              <a:defRPr/>
            </a:pPr>
            <a:r>
              <a:rPr lang="en-US" dirty="0"/>
              <a:t>        g.    There is a mass-casualty incident.</a:t>
            </a:r>
            <a:endParaRPr lang="en-IN" dirty="0"/>
          </a:p>
        </p:txBody>
      </p:sp>
      <p:sp>
        <p:nvSpPr>
          <p:cNvPr id="192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00C0988-4EEE-7748-B618-9CFCD04E6A43}" type="slidenum">
              <a:rPr lang="en-US" altLang="en-US" sz="1200"/>
              <a:pPr eaLnBrk="1" hangingPunct="1"/>
              <a:t>70</a:t>
            </a:fld>
            <a:endParaRPr lang="en-US" altLang="en-US" sz="1200" dirty="0"/>
          </a:p>
        </p:txBody>
      </p:sp>
    </p:spTree>
    <p:extLst>
      <p:ext uri="{BB962C8B-B14F-4D97-AF65-F5344CB8AC3E}">
        <p14:creationId xmlns:p14="http://schemas.microsoft.com/office/powerpoint/2010/main" val="1725248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indent="-228600">
              <a:spcBef>
                <a:spcPts val="600"/>
              </a:spcBef>
              <a:spcAft>
                <a:spcPts val="600"/>
              </a:spcAft>
              <a:tabLst>
                <a:tab pos="228600" algn="l"/>
                <a:tab pos="-11430" algn="l"/>
              </a:tabLst>
              <a:defRPr/>
            </a:pPr>
            <a:r>
              <a:rPr lang="en-US" altLang="en-US" dirty="0">
                <a:cs typeface="ＭＳ Ｐゴシック" charset="0"/>
              </a:rPr>
              <a:t>Lecture Outline</a:t>
            </a:r>
          </a:p>
          <a:p>
            <a:pPr indent="-228600">
              <a:spcBef>
                <a:spcPts val="600"/>
              </a:spcBef>
              <a:spcAft>
                <a:spcPts val="600"/>
              </a:spcAft>
              <a:tabLst>
                <a:tab pos="228600" algn="l"/>
                <a:tab pos="-11430" algn="l"/>
              </a:tabLst>
              <a:defRPr/>
            </a:pPr>
            <a:endParaRPr lang="en-US" altLang="en-US" dirty="0">
              <a:cs typeface="ＭＳ Ｐゴシック" charset="0"/>
            </a:endParaRPr>
          </a:p>
          <a:p>
            <a:pPr>
              <a:defRPr/>
            </a:pPr>
            <a:r>
              <a:rPr lang="en-US" dirty="0"/>
              <a:t>2.    Three concepts of energy are typically associated with injury:</a:t>
            </a:r>
            <a:endParaRPr lang="en-IN" dirty="0"/>
          </a:p>
          <a:p>
            <a:pPr>
              <a:defRPr/>
            </a:pPr>
            <a:r>
              <a:rPr lang="en-US" dirty="0"/>
              <a:t>        a.    Potential energy</a:t>
            </a:r>
            <a:endParaRPr lang="en-IN" dirty="0"/>
          </a:p>
          <a:p>
            <a:pPr>
              <a:defRPr/>
            </a:pPr>
            <a:r>
              <a:rPr lang="en-US" dirty="0"/>
              <a:t>        b.    Kinetic energy</a:t>
            </a:r>
            <a:endParaRPr lang="en-IN" dirty="0"/>
          </a:p>
          <a:p>
            <a:pPr>
              <a:defRPr/>
            </a:pPr>
            <a:r>
              <a:rPr lang="en-US" dirty="0"/>
              <a:t>        c.    Energy of work</a:t>
            </a:r>
            <a:endParaRPr lang="en-IN" dirty="0"/>
          </a:p>
          <a:p>
            <a:pPr>
              <a:defRPr/>
            </a:pPr>
            <a:r>
              <a:rPr lang="en-US" dirty="0"/>
              <a:t>3.    Energy can be neither created nor destroyed; it can only be converted or transformed.</a:t>
            </a:r>
            <a:endParaRPr lang="en-IN" dirty="0"/>
          </a:p>
        </p:txBody>
      </p:sp>
      <p:sp>
        <p:nvSpPr>
          <p:cNvPr id="129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71BCB6D-8DBD-1241-9F99-598CD10BE0E5}" type="slidenum">
              <a:rPr lang="en-US" altLang="en-US" sz="1200"/>
              <a:pPr eaLnBrk="1" hangingPunct="1"/>
              <a:t>8</a:t>
            </a:fld>
            <a:endParaRPr lang="en-US" altLang="en-US" sz="1200" dirty="0"/>
          </a:p>
        </p:txBody>
      </p:sp>
    </p:spTree>
    <p:extLst>
      <p:ext uri="{BB962C8B-B14F-4D97-AF65-F5344CB8AC3E}">
        <p14:creationId xmlns:p14="http://schemas.microsoft.com/office/powerpoint/2010/main" val="6022886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228600" indent="-228600">
              <a:spcBef>
                <a:spcPts val="600"/>
              </a:spcBef>
              <a:spcAft>
                <a:spcPts val="600"/>
              </a:spcAft>
              <a:tabLst>
                <a:tab pos="228600" algn="l"/>
              </a:tabLst>
              <a:defRPr/>
            </a:pPr>
            <a:r>
              <a:rPr lang="en-US" altLang="en-US" dirty="0"/>
              <a:t>Lecture Outline</a:t>
            </a:r>
          </a:p>
          <a:p>
            <a:pPr marL="228600" indent="-228600">
              <a:spcBef>
                <a:spcPts val="600"/>
              </a:spcBef>
              <a:spcAft>
                <a:spcPts val="600"/>
              </a:spcAft>
              <a:tabLst>
                <a:tab pos="228600" algn="l"/>
              </a:tabLst>
              <a:defRPr/>
            </a:pPr>
            <a:endParaRPr lang="en-US" altLang="en-US" dirty="0"/>
          </a:p>
          <a:p>
            <a:pPr>
              <a:defRPr/>
            </a:pPr>
            <a:r>
              <a:rPr lang="en-US" dirty="0"/>
              <a:t>3.    Trauma centers are categorized as either adult trauma centers or pediatric trauma centers, but not necessarily both.</a:t>
            </a:r>
            <a:endParaRPr lang="en-IN" dirty="0"/>
          </a:p>
          <a:p>
            <a:pPr>
              <a:defRPr/>
            </a:pPr>
            <a:r>
              <a:rPr lang="en-US" dirty="0"/>
              <a:t>	</a:t>
            </a:r>
            <a:endParaRPr lang="en-IN" dirty="0"/>
          </a:p>
        </p:txBody>
      </p:sp>
      <p:sp>
        <p:nvSpPr>
          <p:cNvPr id="195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51AD575-32F5-6841-8835-E89A18CC56F7}" type="slidenum">
              <a:rPr lang="en-US" altLang="en-US" sz="1200"/>
              <a:pPr eaLnBrk="1" hangingPunct="1"/>
              <a:t>71</a:t>
            </a:fld>
            <a:endParaRPr lang="en-US" altLang="en-US" sz="1200" dirty="0"/>
          </a:p>
        </p:txBody>
      </p:sp>
    </p:spTree>
    <p:extLst>
      <p:ext uri="{BB962C8B-B14F-4D97-AF65-F5344CB8AC3E}">
        <p14:creationId xmlns:p14="http://schemas.microsoft.com/office/powerpoint/2010/main" val="130591730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228600" indent="-228600">
              <a:spcBef>
                <a:spcPts val="600"/>
              </a:spcBef>
              <a:spcAft>
                <a:spcPts val="600"/>
              </a:spcAft>
              <a:tabLst>
                <a:tab pos="228600" algn="l"/>
              </a:tabLst>
              <a:defRPr/>
            </a:pPr>
            <a:r>
              <a:rPr lang="en-US" altLang="en-US" sz="1400" dirty="0">
                <a:cs typeface="ＭＳ Ｐゴシック" charset="0"/>
              </a:rPr>
              <a:t>Lecture Outline</a:t>
            </a:r>
          </a:p>
          <a:p>
            <a:pPr marL="228600" indent="-228600">
              <a:spcBef>
                <a:spcPts val="600"/>
              </a:spcBef>
              <a:spcAft>
                <a:spcPts val="600"/>
              </a:spcAft>
              <a:tabLst>
                <a:tab pos="228600" algn="l"/>
              </a:tabLst>
              <a:defRPr/>
            </a:pPr>
            <a:endParaRPr lang="en-US" sz="1400" dirty="0">
              <a:latin typeface="Times New Roman"/>
              <a:ea typeface="Times New Roman"/>
              <a:cs typeface="ＭＳ Ｐゴシック" charset="0"/>
            </a:endParaRPr>
          </a:p>
          <a:p>
            <a:pPr>
              <a:defRPr/>
            </a:pPr>
            <a:r>
              <a:rPr lang="en-US" dirty="0"/>
              <a:t>C.   Type of transport</a:t>
            </a:r>
            <a:endParaRPr lang="en-IN" b="1" dirty="0"/>
          </a:p>
          <a:p>
            <a:pPr>
              <a:defRPr/>
            </a:pPr>
            <a:r>
              <a:rPr lang="en-US" dirty="0"/>
              <a:t>       1.    Modes of transport ultimately come in one of two categories: ground or air.</a:t>
            </a:r>
            <a:endParaRPr lang="en-IN" dirty="0"/>
          </a:p>
          <a:p>
            <a:pPr>
              <a:defRPr/>
            </a:pPr>
            <a:r>
              <a:rPr lang="en-US" dirty="0"/>
              <a:t>              a.    Ground EMS units are staffed by EMTs and paramedics.</a:t>
            </a:r>
            <a:endParaRPr lang="en-IN" dirty="0"/>
          </a:p>
          <a:p>
            <a:pPr>
              <a:defRPr/>
            </a:pPr>
            <a:r>
              <a:rPr lang="en-IN" dirty="0"/>
              <a:t>              </a:t>
            </a:r>
            <a:r>
              <a:rPr lang="en-US" dirty="0"/>
              <a:t>b.    Air EMS units or critical care transport units are staffed by critical care nurses and paramedics.</a:t>
            </a:r>
            <a:endParaRPr lang="en-IN" dirty="0"/>
          </a:p>
        </p:txBody>
      </p:sp>
      <p:sp>
        <p:nvSpPr>
          <p:cNvPr id="191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837E479-3166-A047-A86E-43FA112C7BEE}" type="slidenum">
              <a:rPr lang="en-US" altLang="en-US" sz="1200"/>
              <a:pPr eaLnBrk="1" hangingPunct="1"/>
              <a:t>72</a:t>
            </a:fld>
            <a:endParaRPr lang="en-US" altLang="en-US" sz="1200" dirty="0"/>
          </a:p>
        </p:txBody>
      </p:sp>
    </p:spTree>
    <p:extLst>
      <p:ext uri="{BB962C8B-B14F-4D97-AF65-F5344CB8AC3E}">
        <p14:creationId xmlns:p14="http://schemas.microsoft.com/office/powerpoint/2010/main" val="55016614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228600" indent="-228600">
              <a:spcBef>
                <a:spcPts val="600"/>
              </a:spcBef>
              <a:spcAft>
                <a:spcPts val="600"/>
              </a:spcAft>
              <a:tabLst>
                <a:tab pos="228600" algn="l"/>
              </a:tabLst>
              <a:defRPr/>
            </a:pPr>
            <a:r>
              <a:rPr lang="en-US" altLang="en-US" dirty="0"/>
              <a:t>Lecture Outline</a:t>
            </a:r>
          </a:p>
          <a:p>
            <a:pPr marL="228600" indent="-228600">
              <a:spcBef>
                <a:spcPts val="600"/>
              </a:spcBef>
              <a:spcAft>
                <a:spcPts val="600"/>
              </a:spcAft>
              <a:tabLst>
                <a:tab pos="228600" algn="l"/>
              </a:tabLst>
              <a:defRPr/>
            </a:pPr>
            <a:endParaRPr lang="en-US" altLang="en-US" dirty="0"/>
          </a:p>
        </p:txBody>
      </p:sp>
      <p:sp>
        <p:nvSpPr>
          <p:cNvPr id="196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FF778E1-1107-784E-BDA0-46D14B15995D}" type="slidenum">
              <a:rPr lang="en-US" altLang="en-US" sz="1200"/>
              <a:pPr eaLnBrk="1" hangingPunct="1"/>
              <a:t>73</a:t>
            </a:fld>
            <a:endParaRPr lang="en-US" altLang="en-US" sz="1200" dirty="0"/>
          </a:p>
        </p:txBody>
      </p:sp>
    </p:spTree>
    <p:extLst>
      <p:ext uri="{BB962C8B-B14F-4D97-AF65-F5344CB8AC3E}">
        <p14:creationId xmlns:p14="http://schemas.microsoft.com/office/powerpoint/2010/main" val="126927279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228600" indent="-228600">
              <a:spcBef>
                <a:spcPts val="600"/>
              </a:spcBef>
              <a:spcAft>
                <a:spcPts val="600"/>
              </a:spcAft>
              <a:tabLst>
                <a:tab pos="228600" algn="l"/>
              </a:tabLst>
              <a:defRPr/>
            </a:pPr>
            <a:r>
              <a:rPr lang="en-US" altLang="en-US" sz="1400" dirty="0">
                <a:cs typeface="ＭＳ Ｐゴシック" charset="0"/>
              </a:rPr>
              <a:t>Lecture Outline</a:t>
            </a:r>
          </a:p>
          <a:p>
            <a:pPr marL="228600" indent="-228600">
              <a:spcBef>
                <a:spcPts val="600"/>
              </a:spcBef>
              <a:spcAft>
                <a:spcPts val="600"/>
              </a:spcAft>
              <a:tabLst>
                <a:tab pos="228600" algn="l"/>
              </a:tabLst>
              <a:defRPr/>
            </a:pPr>
            <a:endParaRPr lang="en-US" sz="1400" dirty="0">
              <a:latin typeface="Times New Roman"/>
              <a:ea typeface="Times New Roman"/>
              <a:cs typeface="ＭＳ Ｐゴシック" charset="0"/>
            </a:endParaRPr>
          </a:p>
          <a:p>
            <a:pPr>
              <a:defRPr/>
            </a:pPr>
            <a:r>
              <a:rPr lang="en-US" dirty="0"/>
              <a:t>D.    Special considerations</a:t>
            </a:r>
            <a:endParaRPr lang="en-IN" b="1" dirty="0"/>
          </a:p>
          <a:p>
            <a:pPr>
              <a:defRPr/>
            </a:pPr>
            <a:r>
              <a:rPr lang="en-US" dirty="0"/>
              <a:t>       1.    Remain calm.</a:t>
            </a:r>
            <a:endParaRPr lang="en-IN" dirty="0"/>
          </a:p>
          <a:p>
            <a:pPr>
              <a:defRPr/>
            </a:pPr>
            <a:r>
              <a:rPr lang="en-US" dirty="0"/>
              <a:t>       2.    Complete an organized assessment.</a:t>
            </a:r>
            <a:endParaRPr lang="en-IN" dirty="0"/>
          </a:p>
          <a:p>
            <a:pPr>
              <a:defRPr/>
            </a:pPr>
            <a:r>
              <a:rPr lang="en-US" dirty="0"/>
              <a:t>       3.    Correct life-threatening injuries.</a:t>
            </a:r>
            <a:endParaRPr lang="en-IN" dirty="0"/>
          </a:p>
          <a:p>
            <a:pPr>
              <a:defRPr/>
            </a:pPr>
            <a:r>
              <a:rPr lang="en-US" dirty="0"/>
              <a:t>       4.    Do no harm.</a:t>
            </a:r>
            <a:endParaRPr lang="en-IN" dirty="0"/>
          </a:p>
          <a:p>
            <a:pPr>
              <a:defRPr/>
            </a:pPr>
            <a:r>
              <a:rPr lang="en-US" dirty="0"/>
              <a:t>       5.    Never hesitate to contact ALS backup or medical control for guidance.</a:t>
            </a:r>
            <a:endParaRPr lang="en-IN" dirty="0"/>
          </a:p>
        </p:txBody>
      </p:sp>
      <p:sp>
        <p:nvSpPr>
          <p:cNvPr id="197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9E1F06E-09DB-5F4A-88EA-CBCC9881DF27}" type="slidenum">
              <a:rPr lang="en-US" altLang="en-US" sz="1200"/>
              <a:pPr eaLnBrk="1" hangingPunct="1"/>
              <a:t>74</a:t>
            </a:fld>
            <a:endParaRPr lang="en-US" altLang="en-US" sz="1200" dirty="0"/>
          </a:p>
        </p:txBody>
      </p:sp>
    </p:spTree>
    <p:extLst>
      <p:ext uri="{BB962C8B-B14F-4D97-AF65-F5344CB8AC3E}">
        <p14:creationId xmlns:p14="http://schemas.microsoft.com/office/powerpoint/2010/main" val="171279991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ln/>
        </p:spPr>
      </p:sp>
      <p:sp>
        <p:nvSpPr>
          <p:cNvPr id="198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IN" altLang="en-US" dirty="0">
              <a:latin typeface="Times New Roman" charset="0"/>
              <a:ea typeface="MS PGothic" charset="-128"/>
            </a:endParaRPr>
          </a:p>
        </p:txBody>
      </p:sp>
      <p:sp>
        <p:nvSpPr>
          <p:cNvPr id="198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1E7D5E6-46A3-1644-B474-C513325EF3D0}" type="slidenum">
              <a:rPr lang="en-US" altLang="en-US" sz="1200"/>
              <a:pPr eaLnBrk="1" hangingPunct="1"/>
              <a:t>90</a:t>
            </a:fld>
            <a:endParaRPr lang="en-US" altLang="en-US" sz="1200" dirty="0"/>
          </a:p>
        </p:txBody>
      </p:sp>
    </p:spTree>
    <p:extLst>
      <p:ext uri="{BB962C8B-B14F-4D97-AF65-F5344CB8AC3E}">
        <p14:creationId xmlns:p14="http://schemas.microsoft.com/office/powerpoint/2010/main" val="9866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228600" indent="-228600">
              <a:spcBef>
                <a:spcPts val="600"/>
              </a:spcBef>
              <a:spcAft>
                <a:spcPts val="600"/>
              </a:spcAft>
              <a:tabLst>
                <a:tab pos="228600" algn="l"/>
              </a:tabLst>
              <a:defRPr/>
            </a:pPr>
            <a:r>
              <a:rPr lang="en-US" altLang="en-US" sz="1400" dirty="0">
                <a:cs typeface="ＭＳ Ｐゴシック" charset="0"/>
              </a:rPr>
              <a:t>Lecture Outline</a:t>
            </a:r>
          </a:p>
          <a:p>
            <a:pPr marL="228600" indent="-228600">
              <a:spcBef>
                <a:spcPts val="600"/>
              </a:spcBef>
              <a:spcAft>
                <a:spcPts val="600"/>
              </a:spcAft>
              <a:tabLst>
                <a:tab pos="228600" algn="l"/>
              </a:tabLst>
              <a:defRPr/>
            </a:pPr>
            <a:endParaRPr lang="en-US" sz="1400" b="1" dirty="0">
              <a:latin typeface="Times New Roman"/>
              <a:ea typeface="Times New Roman"/>
              <a:cs typeface="ＭＳ Ｐゴシック" charset="0"/>
            </a:endParaRPr>
          </a:p>
          <a:p>
            <a:pPr>
              <a:defRPr/>
            </a:pPr>
            <a:r>
              <a:rPr lang="en-US" dirty="0"/>
              <a:t>B.    Work is defined as force acting over a distance.</a:t>
            </a:r>
            <a:endParaRPr lang="en-IN" b="1" dirty="0"/>
          </a:p>
          <a:p>
            <a:pPr>
              <a:defRPr/>
            </a:pPr>
            <a:r>
              <a:rPr lang="en-US" dirty="0"/>
              <a:t>       1.    Forces that bend, pull, or compress tissues beyond their inherent limits result in the work that causes injury.</a:t>
            </a:r>
            <a:endParaRPr lang="en-IN" dirty="0"/>
          </a:p>
        </p:txBody>
      </p:sp>
      <p:sp>
        <p:nvSpPr>
          <p:cNvPr id="1300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4C573A0-43C5-B248-95F2-2EE367D9CA9E}" type="slidenum">
              <a:rPr lang="en-US" altLang="en-US" sz="1200"/>
              <a:pPr eaLnBrk="1" hangingPunct="1"/>
              <a:t>9</a:t>
            </a:fld>
            <a:endParaRPr lang="en-US" altLang="en-US" sz="1200" dirty="0"/>
          </a:p>
        </p:txBody>
      </p:sp>
    </p:spTree>
    <p:extLst>
      <p:ext uri="{BB962C8B-B14F-4D97-AF65-F5344CB8AC3E}">
        <p14:creationId xmlns:p14="http://schemas.microsoft.com/office/powerpoint/2010/main" val="8016858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spcBef>
                <a:spcPts val="600"/>
              </a:spcBef>
              <a:spcAft>
                <a:spcPts val="600"/>
              </a:spcAft>
              <a:tabLst>
                <a:tab pos="228600" algn="l"/>
              </a:tabLst>
              <a:defRPr/>
            </a:pPr>
            <a:r>
              <a:rPr lang="en-US" altLang="en-US" sz="1400" dirty="0"/>
              <a:t>Lecture Outline</a:t>
            </a:r>
          </a:p>
          <a:p>
            <a:pPr marL="228600" indent="-228600">
              <a:spcBef>
                <a:spcPts val="600"/>
              </a:spcBef>
              <a:spcAft>
                <a:spcPts val="600"/>
              </a:spcAft>
              <a:tabLst>
                <a:tab pos="228600" algn="l"/>
              </a:tabLst>
              <a:defRPr/>
            </a:pPr>
            <a:endParaRPr lang="en-US" altLang="en-US" sz="1400" dirty="0">
              <a:cs typeface="Times New Roman" pitchFamily="18" charset="0"/>
            </a:endParaRPr>
          </a:p>
          <a:p>
            <a:pPr>
              <a:defRPr/>
            </a:pPr>
            <a:r>
              <a:rPr lang="en-US" dirty="0"/>
              <a:t>C.    Kinetic energy is the energy of a moving object</a:t>
            </a:r>
            <a:endParaRPr lang="en-IN" b="1" dirty="0"/>
          </a:p>
          <a:p>
            <a:pPr>
              <a:defRPr/>
            </a:pPr>
            <a:r>
              <a:rPr lang="en-US" dirty="0"/>
              <a:t>       1.    Reflects the relationship between the mass (weight) of the object and the velocity (speech) at which it is traveling</a:t>
            </a:r>
            <a:r>
              <a:rPr lang="en-IN" dirty="0"/>
              <a:t>: </a:t>
            </a:r>
            <a:r>
              <a:rPr lang="en-US" dirty="0"/>
              <a:t>KE = ½ mass x velocity</a:t>
            </a:r>
            <a:r>
              <a:rPr lang="en-US" baseline="30000" dirty="0"/>
              <a:t>2</a:t>
            </a:r>
            <a:endParaRPr lang="en-IN" dirty="0"/>
          </a:p>
          <a:p>
            <a:pPr>
              <a:defRPr/>
            </a:pPr>
            <a:r>
              <a:rPr lang="en-US" dirty="0"/>
              <a:t>D.    Potential energy is the product of mass (weight), force of gravity, and height.</a:t>
            </a:r>
            <a:endParaRPr lang="en-IN" b="1" dirty="0"/>
          </a:p>
          <a:p>
            <a:pPr>
              <a:defRPr/>
            </a:pPr>
            <a:r>
              <a:rPr lang="en-US" dirty="0"/>
              <a:t>       1.    Mostly associated with the energy of falling objects</a:t>
            </a:r>
            <a:endParaRPr lang="en-IN" b="1" dirty="0"/>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E440321-6B3D-FA4B-B20B-084DACDC6169}" type="slidenum">
              <a:rPr lang="en-US" altLang="en-US" sz="1200"/>
              <a:pPr eaLnBrk="1" hangingPunct="1"/>
              <a:t>10</a:t>
            </a:fld>
            <a:endParaRPr lang="en-US" altLang="en-US" sz="1200" dirty="0"/>
          </a:p>
        </p:txBody>
      </p:sp>
    </p:spTree>
    <p:extLst>
      <p:ext uri="{BB962C8B-B14F-4D97-AF65-F5344CB8AC3E}">
        <p14:creationId xmlns:p14="http://schemas.microsoft.com/office/powerpoint/2010/main" val="622469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invGray">
      <p:bgPr>
        <a:solidFill>
          <a:srgbClr val="003B74"/>
        </a:solidFill>
        <a:effectLst/>
      </p:bgPr>
    </p:bg>
    <p:spTree>
      <p:nvGrpSpPr>
        <p:cNvPr id="1" name=""/>
        <p:cNvGrpSpPr/>
        <p:nvPr/>
      </p:nvGrpSpPr>
      <p:grpSpPr>
        <a:xfrm>
          <a:off x="0" y="0"/>
          <a:ext cx="0" cy="0"/>
          <a:chOff x="0" y="0"/>
          <a:chExt cx="0" cy="0"/>
        </a:xfrm>
      </p:grpSpPr>
      <p:sp>
        <p:nvSpPr>
          <p:cNvPr id="9" name="Rectangle 8"/>
          <p:cNvSpPr/>
          <p:nvPr/>
        </p:nvSpPr>
        <p:spPr>
          <a:xfrm>
            <a:off x="0" y="1851660"/>
            <a:ext cx="12192000" cy="377190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10" name="Rectangle 9"/>
          <p:cNvSpPr/>
          <p:nvPr/>
        </p:nvSpPr>
        <p:spPr>
          <a:xfrm>
            <a:off x="-1" y="701802"/>
            <a:ext cx="12192001" cy="10332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1"/>
          <p:cNvSpPr>
            <a:spLocks noGrp="1"/>
          </p:cNvSpPr>
          <p:nvPr>
            <p:ph type="ctrTitle" hasCustomPrompt="1"/>
          </p:nvPr>
        </p:nvSpPr>
        <p:spPr bwMode="black">
          <a:xfrm>
            <a:off x="882217" y="2200275"/>
            <a:ext cx="6421553" cy="3074670"/>
          </a:xfrm>
          <a:noFill/>
        </p:spPr>
        <p:txBody>
          <a:bodyPr lIns="0" tIns="0" rIns="0" bIns="0" anchor="ctr" anchorCtr="0">
            <a:normAutofit/>
          </a:bodyPr>
          <a:lstStyle>
            <a:lvl1pPr algn="l">
              <a:lnSpc>
                <a:spcPct val="90000"/>
              </a:lnSpc>
              <a:defRPr sz="6000" b="1">
                <a:solidFill>
                  <a:schemeClr val="tx1"/>
                </a:solidFill>
              </a:defRPr>
            </a:lvl1pPr>
          </a:lstStyle>
          <a:p>
            <a:r>
              <a:rPr lang="en-US" dirty="0"/>
              <a:t>Chapter Title</a:t>
            </a:r>
            <a:endParaRPr dirty="0"/>
          </a:p>
        </p:txBody>
      </p:sp>
      <p:sp>
        <p:nvSpPr>
          <p:cNvPr id="3" name="Subtitle 2"/>
          <p:cNvSpPr>
            <a:spLocks noGrp="1"/>
          </p:cNvSpPr>
          <p:nvPr>
            <p:ph type="subTitle" idx="1" hasCustomPrompt="1"/>
          </p:nvPr>
        </p:nvSpPr>
        <p:spPr>
          <a:xfrm>
            <a:off x="882217" y="845820"/>
            <a:ext cx="6524423" cy="777639"/>
          </a:xfrm>
        </p:spPr>
        <p:txBody>
          <a:bodyPr lIns="0" tIns="0" rIns="0" bIns="0" anchor="ctr" anchorCtr="0">
            <a:normAutofit/>
          </a:bodyPr>
          <a:lstStyle>
            <a:lvl1pPr marL="0" indent="0" algn="l">
              <a:spcBef>
                <a:spcPts val="0"/>
              </a:spcBef>
              <a:buNone/>
              <a:defRPr sz="32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1</a:t>
            </a:r>
            <a:endParaRPr dirty="0"/>
          </a:p>
        </p:txBody>
      </p:sp>
      <p:sp>
        <p:nvSpPr>
          <p:cNvPr id="7" name="Picture Placeholder 6">
            <a:extLst>
              <a:ext uri="{FF2B5EF4-FFF2-40B4-BE49-F238E27FC236}">
                <a16:creationId xmlns:a16="http://schemas.microsoft.com/office/drawing/2014/main" id="{EC9CFE91-0E8B-934B-8D25-5CBB7FD65D50}"/>
              </a:ext>
            </a:extLst>
          </p:cNvPr>
          <p:cNvSpPr>
            <a:spLocks noGrp="1"/>
          </p:cNvSpPr>
          <p:nvPr>
            <p:ph type="pic" sz="quarter" idx="10"/>
          </p:nvPr>
        </p:nvSpPr>
        <p:spPr>
          <a:xfrm>
            <a:off x="8100060" y="388500"/>
            <a:ext cx="3604981" cy="6081000"/>
          </a:xfrm>
        </p:spPr>
        <p:txBody>
          <a:bodyPr/>
          <a:lstStyle/>
          <a:p>
            <a:endParaRPr lang="en-US"/>
          </a:p>
        </p:txBody>
      </p:sp>
      <p:sp>
        <p:nvSpPr>
          <p:cNvPr id="17" name="Rectangle 16">
            <a:extLst>
              <a:ext uri="{FF2B5EF4-FFF2-40B4-BE49-F238E27FC236}">
                <a16:creationId xmlns:a16="http://schemas.microsoft.com/office/drawing/2014/main" id="{BEEECFBC-FB4D-9945-A4FF-28E342055AC3}"/>
              </a:ext>
            </a:extLst>
          </p:cNvPr>
          <p:cNvSpPr/>
          <p:nvPr userDrawn="1"/>
        </p:nvSpPr>
        <p:spPr>
          <a:xfrm>
            <a:off x="0" y="6503670"/>
            <a:ext cx="12192000" cy="215444"/>
          </a:xfrm>
          <a:prstGeom prst="rect">
            <a:avLst/>
          </a:prstGeom>
        </p:spPr>
        <p:txBody>
          <a:bodyPr wrap="square">
            <a:spAutoFit/>
          </a:bodyPr>
          <a:lstStyle/>
          <a:p>
            <a:pPr algn="ctr"/>
            <a:r>
              <a:rPr lang="en-US" sz="800" dirty="0">
                <a:solidFill>
                  <a:schemeClr val="bg2"/>
                </a:solidFill>
                <a:latin typeface="Arial" panose="020B0604020202020204" pitchFamily="34" charset="0"/>
                <a:cs typeface="Arial" panose="020B0604020202020204" pitchFamily="34" charset="0"/>
              </a:rPr>
              <a:t>Copyright © 2021 by Jones &amp; Bartlett Learning, LLC an Ascend Learning Company. </a:t>
            </a:r>
            <a:r>
              <a:rPr lang="en-US" sz="800" dirty="0" err="1">
                <a:solidFill>
                  <a:schemeClr val="bg2"/>
                </a:solidFill>
                <a:latin typeface="Arial" panose="020B0604020202020204" pitchFamily="34" charset="0"/>
                <a:cs typeface="Arial" panose="020B0604020202020204" pitchFamily="34" charset="0"/>
              </a:rPr>
              <a:t>www.jblearning.com</a:t>
            </a:r>
            <a:r>
              <a:rPr lang="en-US" sz="800" dirty="0">
                <a:solidFill>
                  <a:schemeClr val="bg2"/>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1E3BDFD-7FA5-2143-88E5-0CEE0A6011AD}"/>
              </a:ext>
            </a:extLst>
          </p:cNvPr>
          <p:cNvSpPr/>
          <p:nvPr userDrawn="1"/>
        </p:nvSpPr>
        <p:spPr>
          <a:xfrm>
            <a:off x="0" y="6503670"/>
            <a:ext cx="12192000" cy="215444"/>
          </a:xfrm>
          <a:prstGeom prst="rect">
            <a:avLst/>
          </a:prstGeom>
        </p:spPr>
        <p:txBody>
          <a:bodyPr wrap="square">
            <a:spAutoFit/>
          </a:bodyPr>
          <a:lstStyle/>
          <a:p>
            <a:pPr algn="ctr"/>
            <a:r>
              <a:rPr lang="en-US" sz="800" dirty="0">
                <a:latin typeface="Arial" panose="020B0604020202020204" pitchFamily="34" charset="0"/>
                <a:cs typeface="Arial" panose="020B0604020202020204" pitchFamily="34" charset="0"/>
              </a:rPr>
              <a:t>Copyright © 2020 by Jones &amp; Bartlett Learning, LLC an Ascend Learning Company. www.jblearning.com. Background texture © </a:t>
            </a:r>
            <a:r>
              <a:rPr lang="en-US" sz="800" dirty="0" err="1">
                <a:latin typeface="Arial" panose="020B0604020202020204" pitchFamily="34" charset="0"/>
                <a:cs typeface="Arial" panose="020B0604020202020204" pitchFamily="34" charset="0"/>
              </a:rPr>
              <a:t>Bunphot</a:t>
            </a:r>
            <a:r>
              <a:rPr lang="en-US" sz="800" dirty="0">
                <a:latin typeface="Arial" panose="020B0604020202020204" pitchFamily="34" charset="0"/>
                <a:cs typeface="Arial" panose="020B0604020202020204" pitchFamily="34" charset="0"/>
              </a:rPr>
              <a:t>/Getty Images.</a:t>
            </a:r>
          </a:p>
        </p:txBody>
      </p:sp>
      <p:sp>
        <p:nvSpPr>
          <p:cNvPr id="6" name="Rectangle 5">
            <a:extLst>
              <a:ext uri="{FF2B5EF4-FFF2-40B4-BE49-F238E27FC236}">
                <a16:creationId xmlns:a16="http://schemas.microsoft.com/office/drawing/2014/main" id="{A4FD052D-18CE-1249-A891-AB3E165F4441}"/>
              </a:ext>
            </a:extLst>
          </p:cNvPr>
          <p:cNvSpPr/>
          <p:nvPr userDrawn="1"/>
        </p:nvSpPr>
        <p:spPr>
          <a:xfrm>
            <a:off x="0" y="2274570"/>
            <a:ext cx="12192000" cy="1760220"/>
          </a:xfrm>
          <a:prstGeom prst="rect">
            <a:avLst/>
          </a:prstGeom>
          <a:solidFill>
            <a:srgbClr val="003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8C0E0F34-F7A9-8D4B-9F49-A76F8B00661D}"/>
              </a:ext>
            </a:extLst>
          </p:cNvPr>
          <p:cNvSpPr>
            <a:spLocks noGrp="1"/>
          </p:cNvSpPr>
          <p:nvPr>
            <p:ph type="body" sz="quarter" idx="10" hasCustomPrompt="1"/>
          </p:nvPr>
        </p:nvSpPr>
        <p:spPr>
          <a:xfrm>
            <a:off x="935038" y="2571750"/>
            <a:ext cx="10321925" cy="1165225"/>
          </a:xfrm>
        </p:spPr>
        <p:txBody>
          <a:bodyPr anchor="ctr" anchorCtr="0"/>
          <a:lstStyle>
            <a:lvl1pPr marL="0" indent="0" algn="ctr">
              <a:buNone/>
              <a:defRPr sz="4800" b="1">
                <a:solidFill>
                  <a:srgbClr val="FFFFFF"/>
                </a:solidFill>
              </a:defRPr>
            </a:lvl1pPr>
          </a:lstStyle>
          <a:p>
            <a:pPr lvl="0"/>
            <a:r>
              <a:rPr lang="en-US" dirty="0"/>
              <a:t>Divider</a:t>
            </a:r>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idx="1"/>
          </p:nvPr>
        </p:nvSpPr>
        <p:spPr>
          <a:xfrm>
            <a:off x="925830" y="1490870"/>
            <a:ext cx="10287000" cy="469904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sz="half" idx="1"/>
          </p:nvPr>
        </p:nvSpPr>
        <p:spPr>
          <a:xfrm>
            <a:off x="914400" y="1461052"/>
            <a:ext cx="4855464"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6415368" y="1461052"/>
            <a:ext cx="4862232"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Text Placeholder 2"/>
          <p:cNvSpPr>
            <a:spLocks noGrp="1"/>
          </p:cNvSpPr>
          <p:nvPr>
            <p:ph type="body" idx="1"/>
          </p:nvPr>
        </p:nvSpPr>
        <p:spPr>
          <a:xfrm>
            <a:off x="777240" y="1496187"/>
            <a:ext cx="4992624" cy="470916"/>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77240" y="2077278"/>
            <a:ext cx="4992624" cy="43908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1" name="Picture Placeholder 10">
            <a:extLst>
              <a:ext uri="{FF2B5EF4-FFF2-40B4-BE49-F238E27FC236}">
                <a16:creationId xmlns:a16="http://schemas.microsoft.com/office/drawing/2014/main" id="{A3169499-437D-8F4D-94AA-E2299357328F}"/>
              </a:ext>
            </a:extLst>
          </p:cNvPr>
          <p:cNvSpPr>
            <a:spLocks noGrp="1"/>
          </p:cNvSpPr>
          <p:nvPr>
            <p:ph type="pic" sz="quarter" idx="10"/>
          </p:nvPr>
        </p:nvSpPr>
        <p:spPr>
          <a:xfrm>
            <a:off x="6096000" y="1496186"/>
            <a:ext cx="5208588" cy="4556743"/>
          </a:xfrm>
        </p:spPr>
        <p:txBody>
          <a:bodyPr/>
          <a:lstStyle/>
          <a:p>
            <a:endParaRPr lang="en-US"/>
          </a:p>
        </p:txBody>
      </p:sp>
      <p:sp>
        <p:nvSpPr>
          <p:cNvPr id="12" name="Text Placeholder 8">
            <a:extLst>
              <a:ext uri="{FF2B5EF4-FFF2-40B4-BE49-F238E27FC236}">
                <a16:creationId xmlns:a16="http://schemas.microsoft.com/office/drawing/2014/main" id="{B116746D-2971-C346-AB96-03BED323E049}"/>
              </a:ext>
            </a:extLst>
          </p:cNvPr>
          <p:cNvSpPr>
            <a:spLocks noGrp="1"/>
          </p:cNvSpPr>
          <p:nvPr>
            <p:ph type="body" sz="quarter" idx="11" hasCustomPrompt="1"/>
          </p:nvPr>
        </p:nvSpPr>
        <p:spPr>
          <a:xfrm>
            <a:off x="6096000" y="6142515"/>
            <a:ext cx="5208588" cy="651192"/>
          </a:xfrm>
        </p:spPr>
        <p:txBody>
          <a:bodyPr/>
          <a:lstStyle>
            <a:lvl1pPr marL="0" indent="0">
              <a:buNone/>
              <a:defRPr sz="1000"/>
            </a:lvl1pPr>
          </a:lstStyle>
          <a:p>
            <a:pPr lvl="0"/>
            <a:r>
              <a:rPr lang="en-US" dirty="0"/>
              <a:t>Credit line FPO</a:t>
            </a:r>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2"/>
          <p:cNvSpPr>
            <a:spLocks noGrp="1"/>
          </p:cNvSpPr>
          <p:nvPr>
            <p:ph type="body" sz="half" idx="2"/>
          </p:nvPr>
        </p:nvSpPr>
        <p:spPr>
          <a:xfrm>
            <a:off x="880110" y="1510748"/>
            <a:ext cx="4246582" cy="4404625"/>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Text Placeholder 8">
            <a:extLst>
              <a:ext uri="{FF2B5EF4-FFF2-40B4-BE49-F238E27FC236}">
                <a16:creationId xmlns:a16="http://schemas.microsoft.com/office/drawing/2014/main" id="{752B3F09-47B3-324C-BCD8-DE2A52443CC0}"/>
              </a:ext>
            </a:extLst>
          </p:cNvPr>
          <p:cNvSpPr>
            <a:spLocks noGrp="1"/>
          </p:cNvSpPr>
          <p:nvPr>
            <p:ph type="body" sz="quarter" idx="10" hasCustomPrompt="1"/>
          </p:nvPr>
        </p:nvSpPr>
        <p:spPr>
          <a:xfrm>
            <a:off x="5518150" y="6046788"/>
            <a:ext cx="5792992" cy="651192"/>
          </a:xfrm>
        </p:spPr>
        <p:txBody>
          <a:bodyPr/>
          <a:lstStyle>
            <a:lvl1pPr marL="0" indent="0">
              <a:buNone/>
              <a:defRPr sz="1000"/>
            </a:lvl1pPr>
          </a:lstStyle>
          <a:p>
            <a:pPr lvl="0"/>
            <a:r>
              <a:rPr lang="en-US" dirty="0"/>
              <a:t>Credit line FPO</a:t>
            </a:r>
          </a:p>
        </p:txBody>
      </p:sp>
      <p:sp>
        <p:nvSpPr>
          <p:cNvPr id="11" name="Picture Placeholder 10">
            <a:extLst>
              <a:ext uri="{FF2B5EF4-FFF2-40B4-BE49-F238E27FC236}">
                <a16:creationId xmlns:a16="http://schemas.microsoft.com/office/drawing/2014/main" id="{8A3226D5-00A8-E049-8469-4BFBE39DD467}"/>
              </a:ext>
            </a:extLst>
          </p:cNvPr>
          <p:cNvSpPr>
            <a:spLocks noGrp="1"/>
          </p:cNvSpPr>
          <p:nvPr>
            <p:ph type="pic" sz="quarter" idx="11"/>
          </p:nvPr>
        </p:nvSpPr>
        <p:spPr>
          <a:xfrm>
            <a:off x="5518150" y="1508815"/>
            <a:ext cx="5792788" cy="4404624"/>
          </a:xfrm>
        </p:spPr>
        <p:txBody>
          <a:bodyPr/>
          <a:lstStyle/>
          <a:p>
            <a:endParaRPr lang="en-US"/>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3" name="Content Placeholder 3"/>
          <p:cNvSpPr>
            <a:spLocks noGrp="1"/>
          </p:cNvSpPr>
          <p:nvPr>
            <p:ph idx="1" hasCustomPrompt="1"/>
          </p:nvPr>
        </p:nvSpPr>
        <p:spPr>
          <a:xfrm>
            <a:off x="921496" y="1461052"/>
            <a:ext cx="3181874" cy="4895328"/>
          </a:xfrm>
        </p:spPr>
        <p:txBody>
          <a:bodyPr>
            <a:normAutofit/>
          </a:bodyPr>
          <a:lstStyle>
            <a:lvl1pPr marL="0" indent="0">
              <a:buNone/>
              <a:defRPr sz="2200"/>
            </a:lvl1pPr>
            <a:lvl2pPr marL="457200" indent="0">
              <a:buNone/>
              <a:defRPr sz="2000"/>
            </a:lvl2pPr>
            <a:lvl3pPr marL="914400" indent="0">
              <a:buNone/>
              <a:defRPr sz="1800"/>
            </a:lvl3pPr>
            <a:lvl4pPr marL="1371600" indent="0">
              <a:buNone/>
              <a:defRPr sz="1600"/>
            </a:lvl4pPr>
            <a:lvl5pPr marL="1828800" indent="0">
              <a:buNone/>
              <a:defRPr sz="1600"/>
            </a:lvl5pPr>
            <a:lvl6pPr>
              <a:defRPr sz="1600"/>
            </a:lvl6pPr>
            <a:lvl7pPr>
              <a:defRPr sz="1600"/>
            </a:lvl7pPr>
            <a:lvl8pPr>
              <a:defRPr sz="1600"/>
            </a:lvl8pPr>
            <a:lvl9pPr>
              <a:defRPr sz="1600"/>
            </a:lvl9pPr>
          </a:lstStyle>
          <a:p>
            <a:pPr lvl="0"/>
            <a:r>
              <a:rPr lang="en-US" dirty="0"/>
              <a:t>Sample text</a:t>
            </a:r>
            <a:endParaRPr dirty="0"/>
          </a:p>
        </p:txBody>
      </p:sp>
      <p:sp>
        <p:nvSpPr>
          <p:cNvPr id="7" name="Content Placeholder 3">
            <a:extLst>
              <a:ext uri="{FF2B5EF4-FFF2-40B4-BE49-F238E27FC236}">
                <a16:creationId xmlns:a16="http://schemas.microsoft.com/office/drawing/2014/main" id="{40A1ED7B-82D7-5A47-A193-C7C24693D3C4}"/>
              </a:ext>
            </a:extLst>
          </p:cNvPr>
          <p:cNvSpPr>
            <a:spLocks noGrp="1"/>
          </p:cNvSpPr>
          <p:nvPr>
            <p:ph idx="10" hasCustomPrompt="1"/>
          </p:nvPr>
        </p:nvSpPr>
        <p:spPr>
          <a:xfrm>
            <a:off x="448765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
        <p:nvSpPr>
          <p:cNvPr id="8" name="Content Placeholder 3">
            <a:extLst>
              <a:ext uri="{FF2B5EF4-FFF2-40B4-BE49-F238E27FC236}">
                <a16:creationId xmlns:a16="http://schemas.microsoft.com/office/drawing/2014/main" id="{43872FE9-5E92-4F44-8A71-024A081C439C}"/>
              </a:ext>
            </a:extLst>
          </p:cNvPr>
          <p:cNvSpPr>
            <a:spLocks noGrp="1"/>
          </p:cNvSpPr>
          <p:nvPr>
            <p:ph idx="11" hasCustomPrompt="1"/>
          </p:nvPr>
        </p:nvSpPr>
        <p:spPr>
          <a:xfrm>
            <a:off x="805381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Tree>
    <p:extLst>
      <p:ext uri="{BB962C8B-B14F-4D97-AF65-F5344CB8AC3E}">
        <p14:creationId xmlns:p14="http://schemas.microsoft.com/office/powerpoint/2010/main" val="3111696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8"/>
          <p:cNvSpPr/>
          <p:nvPr/>
        </p:nvSpPr>
        <p:spPr>
          <a:xfrm>
            <a:off x="0" y="0"/>
            <a:ext cx="12188952" cy="1188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Placeholder 1"/>
          <p:cNvSpPr>
            <a:spLocks noGrp="1"/>
          </p:cNvSpPr>
          <p:nvPr>
            <p:ph type="title"/>
          </p:nvPr>
        </p:nvSpPr>
        <p:spPr bwMode="black">
          <a:xfrm>
            <a:off x="0" y="121033"/>
            <a:ext cx="12192000" cy="1002089"/>
          </a:xfrm>
          <a:prstGeom prst="rect">
            <a:avLst/>
          </a:prstGeom>
          <a:solidFill>
            <a:srgbClr val="003B74"/>
          </a:solidFill>
        </p:spPr>
        <p:txBody>
          <a:bodyPr vert="horz" lIns="914400" tIns="45720" rIns="914400" bIns="45720" rtlCol="0" anchor="ctr">
            <a:normAutofit/>
          </a:bodyPr>
          <a:lstStyle/>
          <a:p>
            <a:r>
              <a:rPr lang="en-US" dirty="0"/>
              <a:t>Click to edit Master title style</a:t>
            </a:r>
            <a:endParaRPr dirty="0"/>
          </a:p>
        </p:txBody>
      </p:sp>
      <p:sp>
        <p:nvSpPr>
          <p:cNvPr id="3" name="Text Placeholder 2"/>
          <p:cNvSpPr>
            <a:spLocks noGrp="1"/>
          </p:cNvSpPr>
          <p:nvPr>
            <p:ph type="body" idx="1"/>
          </p:nvPr>
        </p:nvSpPr>
        <p:spPr>
          <a:xfrm>
            <a:off x="891540" y="2203704"/>
            <a:ext cx="10435590" cy="398621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Rectangle 6">
            <a:extLst>
              <a:ext uri="{FF2B5EF4-FFF2-40B4-BE49-F238E27FC236}">
                <a16:creationId xmlns:a16="http://schemas.microsoft.com/office/drawing/2014/main" id="{21F38BD8-3F75-CE4C-AFEF-0C6B45F77F8C}"/>
              </a:ext>
            </a:extLst>
          </p:cNvPr>
          <p:cNvSpPr/>
          <p:nvPr userDrawn="1"/>
        </p:nvSpPr>
        <p:spPr>
          <a:xfrm rot="5400000">
            <a:off x="9544258" y="4245031"/>
            <a:ext cx="5010495" cy="215444"/>
          </a:xfrm>
          <a:prstGeom prst="rect">
            <a:avLst/>
          </a:prstGeom>
        </p:spPr>
        <p:txBody>
          <a:bodyPr wrap="square">
            <a:spAutoFit/>
          </a:bodyPr>
          <a:lstStyle/>
          <a:p>
            <a:r>
              <a:rPr lang="en-US" sz="800" dirty="0">
                <a:latin typeface="Arial" panose="020B0604020202020204" pitchFamily="34" charset="0"/>
                <a:cs typeface="Arial" panose="020B0604020202020204" pitchFamily="34" charset="0"/>
              </a:rPr>
              <a:t>Copyright © 2021 by Jones &amp; Bartlett Learning, LLC an Ascend Learning Company. </a:t>
            </a:r>
            <a:r>
              <a:rPr lang="en-US" sz="800" dirty="0" err="1">
                <a:latin typeface="Arial" panose="020B0604020202020204" pitchFamily="34" charset="0"/>
                <a:cs typeface="Arial" panose="020B0604020202020204" pitchFamily="34" charset="0"/>
              </a:rPr>
              <a:t>www.jblearning.com</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2" r:id="rId4"/>
    <p:sldLayoutId id="2147483653" r:id="rId5"/>
    <p:sldLayoutId id="2147483654" r:id="rId6"/>
    <p:sldLayoutId id="2147483656" r:id="rId7"/>
    <p:sldLayoutId id="2147483657"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b="1" kern="1200">
          <a:solidFill>
            <a:schemeClr val="bg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14">
            <a:extLst>
              <a:ext uri="{FF2B5EF4-FFF2-40B4-BE49-F238E27FC236}">
                <a16:creationId xmlns:a16="http://schemas.microsoft.com/office/drawing/2014/main" id="{CF4F1586-DE6A-1A40-AEF4-23ADA41937E4}"/>
              </a:ext>
            </a:extLst>
          </p:cNvPr>
          <p:cNvSpPr>
            <a:spLocks noGrp="1"/>
          </p:cNvSpPr>
          <p:nvPr>
            <p:ph type="subTitle" idx="1"/>
          </p:nvPr>
        </p:nvSpPr>
        <p:spPr/>
        <p:txBody>
          <a:bodyPr/>
          <a:lstStyle/>
          <a:p>
            <a:r>
              <a:rPr lang="en-US" dirty="0"/>
              <a:t>CHAPTER 25</a:t>
            </a:r>
          </a:p>
        </p:txBody>
      </p:sp>
      <p:sp>
        <p:nvSpPr>
          <p:cNvPr id="19" name="Title 18">
            <a:extLst>
              <a:ext uri="{FF2B5EF4-FFF2-40B4-BE49-F238E27FC236}">
                <a16:creationId xmlns:a16="http://schemas.microsoft.com/office/drawing/2014/main" id="{A58A35F8-EA88-094E-8EAD-88FE6A07C447}"/>
              </a:ext>
            </a:extLst>
          </p:cNvPr>
          <p:cNvSpPr>
            <a:spLocks noGrp="1"/>
          </p:cNvSpPr>
          <p:nvPr>
            <p:ph type="ctrTitle"/>
          </p:nvPr>
        </p:nvSpPr>
        <p:spPr/>
        <p:txBody>
          <a:bodyPr>
            <a:normAutofit/>
          </a:bodyPr>
          <a:lstStyle/>
          <a:p>
            <a:pPr>
              <a:lnSpc>
                <a:spcPct val="105000"/>
              </a:lnSpc>
              <a:spcBef>
                <a:spcPts val="200"/>
              </a:spcBef>
              <a:defRPr/>
            </a:pPr>
            <a:r>
              <a:rPr lang="en-US" altLang="en-US" dirty="0"/>
              <a:t>Trauma </a:t>
            </a:r>
            <a:br>
              <a:rPr lang="en-US" altLang="en-US" dirty="0"/>
            </a:br>
            <a:r>
              <a:rPr lang="en-US" altLang="en-US" dirty="0"/>
              <a:t>Overview</a:t>
            </a:r>
          </a:p>
        </p:txBody>
      </p:sp>
      <p:pic>
        <p:nvPicPr>
          <p:cNvPr id="6" name="Picture 5" descr="A cover page shows the logo of A A O S on the left corner with the text American Academy of Orthopaedic Surgeons below it. Book title reads, Emergency, Care and Transportation of the Sick and Injured, Twelfth Edition, 50th Anniversary logo. Series Editor: Andrew N. Pollak, M D, F A A O S. A background picture shows safety personnel attending to an injured person. Some rescue vehicles are parked behind them.&#10;">
            <a:extLst>
              <a:ext uri="{FF2B5EF4-FFF2-40B4-BE49-F238E27FC236}">
                <a16:creationId xmlns:a16="http://schemas.microsoft.com/office/drawing/2014/main" id="{D50F1616-2028-BB4E-9929-D66D6C12A7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73715" y="0"/>
            <a:ext cx="5618285" cy="6858000"/>
          </a:xfrm>
          <a:prstGeom prst="rect">
            <a:avLst/>
          </a:prstGeom>
        </p:spPr>
      </p:pic>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lnSpc>
                <a:spcPct val="85000"/>
              </a:lnSpc>
            </a:pPr>
            <a:r>
              <a:rPr lang="en-US" altLang="en-US" dirty="0"/>
              <a:t>Energy and Trauma </a:t>
            </a:r>
            <a:r>
              <a:rPr lang="en-US" altLang="en-US" sz="2000" b="0" dirty="0"/>
              <a:t>(4 of 4)</a:t>
            </a:r>
          </a:p>
        </p:txBody>
      </p:sp>
      <p:sp>
        <p:nvSpPr>
          <p:cNvPr id="12291"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Kinetic energy is the energy of a moving object.</a:t>
            </a:r>
          </a:p>
          <a:p>
            <a:pPr lvl="1">
              <a:spcBef>
                <a:spcPct val="35000"/>
              </a:spcBef>
            </a:pPr>
            <a:r>
              <a:rPr lang="en-US" altLang="en-US" dirty="0"/>
              <a:t>KE = ½ mass x velocity</a:t>
            </a:r>
            <a:r>
              <a:rPr lang="en-US" altLang="en-US" baseline="30000" dirty="0"/>
              <a:t>2</a:t>
            </a:r>
            <a:endParaRPr lang="en-US" altLang="en-US" dirty="0"/>
          </a:p>
          <a:p>
            <a:pPr>
              <a:spcBef>
                <a:spcPct val="35000"/>
              </a:spcBef>
            </a:pPr>
            <a:r>
              <a:rPr lang="en-US" altLang="en-US" dirty="0"/>
              <a:t>Potential energy is the product of mass, force of gravity, and height.</a:t>
            </a:r>
          </a:p>
          <a:p>
            <a:pPr lvl="1">
              <a:spcBef>
                <a:spcPct val="35000"/>
              </a:spcBef>
            </a:pPr>
            <a:r>
              <a:rPr lang="en-US" altLang="en-US" dirty="0"/>
              <a:t>Mostly associated with the energy of falling objects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a:lnSpc>
                <a:spcPct val="85000"/>
              </a:lnSpc>
            </a:pPr>
            <a:r>
              <a:rPr lang="en-US" altLang="en-US" dirty="0"/>
              <a:t>Review</a:t>
            </a:r>
          </a:p>
        </p:txBody>
      </p:sp>
      <p:sp>
        <p:nvSpPr>
          <p:cNvPr id="113667"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marL="0" indent="0">
              <a:lnSpc>
                <a:spcPct val="90000"/>
              </a:lnSpc>
              <a:buFontTx/>
              <a:buNone/>
            </a:pPr>
            <a:r>
              <a:rPr lang="en-US" altLang="en-US" b="1" dirty="0"/>
              <a:t>Answer: </a:t>
            </a:r>
            <a:r>
              <a:rPr lang="en-US" altLang="en-US" b="1" dirty="0">
                <a:solidFill>
                  <a:srgbClr val="F37021"/>
                </a:solidFill>
              </a:rPr>
              <a:t>D</a:t>
            </a:r>
          </a:p>
          <a:p>
            <a:pPr marL="0" indent="0">
              <a:spcBef>
                <a:spcPct val="35000"/>
              </a:spcBef>
              <a:buFontTx/>
              <a:buNone/>
            </a:pPr>
            <a:r>
              <a:rPr lang="en-US" altLang="en-US" b="1" dirty="0"/>
              <a:t>Rationale: </a:t>
            </a:r>
            <a:r>
              <a:rPr lang="en-US" altLang="en-US" dirty="0"/>
              <a:t>With low-velocity penetrations, injuries are caused by sharp edges of the object moving through the body and are therefore close to the object</a:t>
            </a:r>
            <a:r>
              <a:rPr lang="ja-JP" altLang="en-US" dirty="0"/>
              <a:t>’</a:t>
            </a:r>
            <a:r>
              <a:rPr lang="en-US" altLang="ja-JP" dirty="0"/>
              <a:t>s path. Weapons such as knives, however, may have been deliberately moved around internally, causing more internal damage than the external wound suggests.</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a:lnSpc>
                <a:spcPct val="85000"/>
              </a:lnSpc>
            </a:pPr>
            <a:r>
              <a:rPr lang="en-US" altLang="en-US" dirty="0"/>
              <a:t>Review</a:t>
            </a:r>
            <a:endParaRPr lang="en-US" altLang="en-US" sz="2800" b="0" dirty="0"/>
          </a:p>
        </p:txBody>
      </p:sp>
      <p:sp>
        <p:nvSpPr>
          <p:cNvPr id="114691"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marL="457200" indent="-457200">
              <a:spcBef>
                <a:spcPct val="35000"/>
              </a:spcBef>
              <a:buFontTx/>
              <a:buAutoNum type="arabicPeriod" startAt="9"/>
            </a:pPr>
            <a:r>
              <a:rPr lang="en-US" altLang="en-US" dirty="0"/>
              <a:t>When assessing a stab wound, it is important for the EMT to remember that:</a:t>
            </a:r>
          </a:p>
          <a:p>
            <a:pPr marL="1016000" lvl="1" indent="-444500">
              <a:spcBef>
                <a:spcPct val="35000"/>
              </a:spcBef>
              <a:buFontTx/>
              <a:buAutoNum type="alphaUcPeriod"/>
            </a:pPr>
            <a:r>
              <a:rPr lang="en-US" altLang="en-US" dirty="0"/>
              <a:t>stabbings to an extremity are rarely associated with an exit wound.</a:t>
            </a:r>
            <a:br>
              <a:rPr lang="en-US" altLang="en-US" dirty="0"/>
            </a:br>
            <a:r>
              <a:rPr lang="en-US" altLang="en-US" b="1" dirty="0"/>
              <a:t>Rationale: </a:t>
            </a:r>
            <a:r>
              <a:rPr lang="en-US" altLang="en-US" dirty="0">
                <a:solidFill>
                  <a:srgbClr val="F37021"/>
                </a:solidFill>
              </a:rPr>
              <a:t>The question did not state that the wound was to an extremity. </a:t>
            </a:r>
          </a:p>
          <a:p>
            <a:pPr marL="1016000" lvl="1" indent="-444500">
              <a:spcBef>
                <a:spcPct val="35000"/>
              </a:spcBef>
              <a:buFontTx/>
              <a:buAutoNum type="alphaUcPeriod"/>
            </a:pPr>
            <a:r>
              <a:rPr lang="en-US" altLang="en-US" dirty="0"/>
              <a:t>the majority of the internal trauma will be near the path of the knife.</a:t>
            </a:r>
            <a:br>
              <a:rPr lang="en-US" altLang="en-US" dirty="0"/>
            </a:br>
            <a:r>
              <a:rPr lang="en-US" altLang="en-US" b="1" dirty="0"/>
              <a:t>Rationale: </a:t>
            </a:r>
            <a:r>
              <a:rPr lang="en-US" altLang="en-US" dirty="0">
                <a:solidFill>
                  <a:srgbClr val="F37021"/>
                </a:solidFill>
              </a:rPr>
              <a:t>This is true, but EMS providers must have a high index of suspicion for extended injuries due to movement.</a:t>
            </a:r>
          </a:p>
          <a:p>
            <a:pPr marL="1016000" lvl="1" indent="-444500">
              <a:spcBef>
                <a:spcPct val="35000"/>
              </a:spcBef>
              <a:buFontTx/>
              <a:buAutoNum type="alphaUcPeriod" startAt="3"/>
            </a:pPr>
            <a:r>
              <a:rPr lang="en-US" altLang="en-US" dirty="0"/>
              <a:t>most stabbings are unintentional and cause less severe internal injury.</a:t>
            </a:r>
            <a:br>
              <a:rPr lang="en-US" altLang="en-US" dirty="0"/>
            </a:br>
            <a:r>
              <a:rPr lang="en-US" altLang="en-US" b="1" dirty="0"/>
              <a:t>Rationale: </a:t>
            </a:r>
            <a:r>
              <a:rPr lang="en-US" altLang="en-US" dirty="0">
                <a:solidFill>
                  <a:srgbClr val="F37021"/>
                </a:solidFill>
              </a:rPr>
              <a:t>Any stabbing that penetrates an individual</a:t>
            </a:r>
            <a:r>
              <a:rPr lang="ja-JP" altLang="en-US" dirty="0">
                <a:solidFill>
                  <a:srgbClr val="F37021"/>
                </a:solidFill>
              </a:rPr>
              <a:t>’</a:t>
            </a:r>
            <a:r>
              <a:rPr lang="en-US" altLang="ja-JP" dirty="0">
                <a:solidFill>
                  <a:srgbClr val="F37021"/>
                </a:solidFill>
              </a:rPr>
              <a:t>s skin must be considered severe until ruled out by a hospital physician.</a:t>
            </a:r>
          </a:p>
          <a:p>
            <a:pPr marL="1016000" lvl="1" indent="-444500">
              <a:spcBef>
                <a:spcPct val="35000"/>
              </a:spcBef>
              <a:buFontTx/>
              <a:buAutoNum type="alphaUcPeriod" startAt="3"/>
            </a:pPr>
            <a:r>
              <a:rPr lang="en-US" altLang="en-US" dirty="0"/>
              <a:t>more internal damage may be present than the external wound suggests.</a:t>
            </a:r>
            <a:br>
              <a:rPr lang="en-US" altLang="en-US" dirty="0"/>
            </a:br>
            <a:r>
              <a:rPr lang="en-US" altLang="en-US" b="1" dirty="0"/>
              <a:t>Rationale: </a:t>
            </a:r>
            <a:r>
              <a:rPr lang="en-US" altLang="en-US" dirty="0">
                <a:solidFill>
                  <a:srgbClr val="F37021"/>
                </a:solidFill>
              </a:rPr>
              <a:t>Correct answer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a:lnSpc>
                <a:spcPct val="85000"/>
              </a:lnSpc>
            </a:pPr>
            <a:r>
              <a:rPr lang="en-US" altLang="en-US" dirty="0"/>
              <a:t>Review</a:t>
            </a:r>
          </a:p>
        </p:txBody>
      </p:sp>
      <p:sp>
        <p:nvSpPr>
          <p:cNvPr id="116739"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marL="685800" indent="-685800">
              <a:spcBef>
                <a:spcPct val="35000"/>
              </a:spcBef>
              <a:buFontTx/>
              <a:buAutoNum type="arabicPeriod" startAt="10"/>
            </a:pPr>
            <a:r>
              <a:rPr lang="en-US" altLang="en-US" dirty="0"/>
              <a:t>A 40-year-old man was standing near a building when it exploded. He has multiple injuries, including a depressed skull fracture, severe burns, and an impaled object in his abdomen. His head injury was MOST likely caused by ___________ blast injuries. </a:t>
            </a:r>
          </a:p>
          <a:p>
            <a:pPr marL="1206500" lvl="1" indent="-406400">
              <a:spcBef>
                <a:spcPct val="35000"/>
              </a:spcBef>
              <a:buFontTx/>
              <a:buAutoNum type="alphaUcPeriod"/>
            </a:pPr>
            <a:r>
              <a:rPr lang="en-US" altLang="en-US" dirty="0"/>
              <a:t>primary</a:t>
            </a:r>
          </a:p>
          <a:p>
            <a:pPr marL="1206500" lvl="1" indent="-406400">
              <a:spcBef>
                <a:spcPct val="35000"/>
              </a:spcBef>
              <a:buFontTx/>
              <a:buAutoNum type="alphaUcPeriod"/>
            </a:pPr>
            <a:r>
              <a:rPr lang="en-US" altLang="en-US" dirty="0"/>
              <a:t>secondary</a:t>
            </a:r>
          </a:p>
          <a:p>
            <a:pPr marL="1206500" lvl="1" indent="-406400">
              <a:spcBef>
                <a:spcPct val="35000"/>
              </a:spcBef>
              <a:buFontTx/>
              <a:buAutoNum type="alphaUcPeriod"/>
            </a:pPr>
            <a:r>
              <a:rPr lang="en-US" altLang="en-US" dirty="0"/>
              <a:t>tertiary</a:t>
            </a:r>
          </a:p>
          <a:p>
            <a:pPr marL="1206500" lvl="1" indent="-406400">
              <a:spcBef>
                <a:spcPct val="35000"/>
              </a:spcBef>
              <a:buFontTx/>
              <a:buAutoNum type="alphaUcPeriod"/>
            </a:pPr>
            <a:r>
              <a:rPr lang="en-US" altLang="en-US" dirty="0"/>
              <a:t>quaternary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a:lnSpc>
                <a:spcPct val="85000"/>
              </a:lnSpc>
            </a:pPr>
            <a:r>
              <a:rPr lang="en-US" altLang="en-US" dirty="0"/>
              <a:t>Review</a:t>
            </a:r>
          </a:p>
        </p:txBody>
      </p:sp>
      <p:sp>
        <p:nvSpPr>
          <p:cNvPr id="117763"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marL="0" indent="0">
              <a:lnSpc>
                <a:spcPct val="90000"/>
              </a:lnSpc>
              <a:buFontTx/>
              <a:buNone/>
            </a:pPr>
            <a:r>
              <a:rPr lang="en-US" altLang="en-US" b="1" dirty="0"/>
              <a:t>Answer: </a:t>
            </a:r>
            <a:r>
              <a:rPr lang="en-US" altLang="en-US" b="1" dirty="0">
                <a:solidFill>
                  <a:srgbClr val="F37021"/>
                </a:solidFill>
              </a:rPr>
              <a:t>C</a:t>
            </a:r>
          </a:p>
          <a:p>
            <a:pPr marL="0" indent="0">
              <a:spcBef>
                <a:spcPct val="35000"/>
              </a:spcBef>
              <a:buFontTx/>
              <a:buNone/>
            </a:pPr>
            <a:r>
              <a:rPr lang="en-US" altLang="en-US" b="1" dirty="0"/>
              <a:t>Rationale</a:t>
            </a:r>
            <a:r>
              <a:rPr lang="en-US" altLang="en-US" dirty="0"/>
              <a:t>: Primary blast injuries are caused by the pressure wave and include ruptured eardrums and hollow organ rupture. Secondary blast injuries are caused by flying debris and include impaled objects and shrapnel injuries. Tertiary blast injuries occur when the victim is thrown into a solid object, resulting in blunt trauma to virtually any part of the body. Quaternary blast injuries include other miscellaneous injuries.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a:lnSpc>
                <a:spcPct val="85000"/>
              </a:lnSpc>
            </a:pPr>
            <a:r>
              <a:rPr lang="en-US" altLang="en-US" dirty="0"/>
              <a:t>Review</a:t>
            </a:r>
            <a:endParaRPr lang="en-US" altLang="en-US" sz="2800" b="0" dirty="0"/>
          </a:p>
        </p:txBody>
      </p:sp>
      <p:sp>
        <p:nvSpPr>
          <p:cNvPr id="197634" name="Rectangle 3"/>
          <p:cNvSpPr>
            <a:spLocks noGrp="1" noChangeArrowheads="1"/>
          </p:cNvSpPr>
          <p:nvPr>
            <p:ph type="body" idx="1"/>
          </p:nvPr>
        </p:nvSpPr>
        <p:spPr>
          <a:xfrm>
            <a:off x="925830" y="1490870"/>
            <a:ext cx="10504170" cy="4699047"/>
          </a:xfrm>
        </p:spPr>
        <p:txBody>
          <a:bodyPr rIns="228600"/>
          <a:lstStyle/>
          <a:p>
            <a:pPr marL="685800" indent="-685800">
              <a:lnSpc>
                <a:spcPct val="95000"/>
              </a:lnSpc>
              <a:spcBef>
                <a:spcPct val="15000"/>
              </a:spcBef>
              <a:buFontTx/>
              <a:buAutoNum type="arabicPeriod" startAt="10"/>
              <a:defRPr/>
            </a:pPr>
            <a:r>
              <a:rPr lang="en-US" dirty="0"/>
              <a:t>A 40-year-old man was standing near a building when it exploded. He has multiple injuries, including a depressed skull fracture, severe burns, and an impaled object in his abdomen. His head injury was MOST likely caused by ___________ blast injuries.  </a:t>
            </a:r>
          </a:p>
          <a:p>
            <a:pPr marL="1244600" lvl="1" indent="-444500">
              <a:lnSpc>
                <a:spcPct val="95000"/>
              </a:lnSpc>
              <a:spcBef>
                <a:spcPts val="800"/>
              </a:spcBef>
              <a:buFontTx/>
              <a:buAutoNum type="alphaUcPeriod"/>
              <a:defRPr/>
            </a:pPr>
            <a:r>
              <a:rPr lang="en-US" dirty="0"/>
              <a:t>primary</a:t>
            </a:r>
            <a:br>
              <a:rPr lang="en-US" dirty="0"/>
            </a:br>
            <a:r>
              <a:rPr lang="en-US" b="1" dirty="0"/>
              <a:t>Rationale: </a:t>
            </a:r>
            <a:r>
              <a:rPr lang="en-US" dirty="0">
                <a:solidFill>
                  <a:srgbClr val="F37021"/>
                </a:solidFill>
              </a:rPr>
              <a:t>These injuries include damage eardrums, lungs, and hollow organs.</a:t>
            </a:r>
            <a:endParaRPr lang="en-US" dirty="0"/>
          </a:p>
          <a:p>
            <a:pPr marL="1244600" lvl="1" indent="-444500">
              <a:lnSpc>
                <a:spcPct val="95000"/>
              </a:lnSpc>
              <a:spcBef>
                <a:spcPts val="800"/>
              </a:spcBef>
              <a:buFontTx/>
              <a:buAutoNum type="alphaUcPeriod"/>
              <a:defRPr/>
            </a:pPr>
            <a:r>
              <a:rPr lang="en-US" dirty="0"/>
              <a:t>secondary</a:t>
            </a:r>
            <a:br>
              <a:rPr lang="en-US" dirty="0"/>
            </a:br>
            <a:r>
              <a:rPr lang="en-US" b="1" dirty="0"/>
              <a:t>Rationale: </a:t>
            </a:r>
            <a:r>
              <a:rPr lang="en-US" dirty="0">
                <a:solidFill>
                  <a:srgbClr val="F37021"/>
                </a:solidFill>
              </a:rPr>
              <a:t>These injuries are caused by flying debris and usually involve impalement.</a:t>
            </a:r>
          </a:p>
          <a:p>
            <a:pPr marL="1244600" lvl="1" indent="-444500">
              <a:spcBef>
                <a:spcPts val="800"/>
              </a:spcBef>
              <a:buFontTx/>
              <a:buAutoNum type="alphaUcPeriod" startAt="3"/>
            </a:pPr>
            <a:r>
              <a:rPr lang="en-US" altLang="en-US" dirty="0"/>
              <a:t>tertiary</a:t>
            </a:r>
            <a:br>
              <a:rPr lang="en-US" altLang="en-US" dirty="0"/>
            </a:br>
            <a:r>
              <a:rPr lang="en-US" altLang="en-US" b="1" dirty="0"/>
              <a:t>Rationale: </a:t>
            </a:r>
            <a:r>
              <a:rPr lang="en-US" altLang="en-US" dirty="0">
                <a:solidFill>
                  <a:srgbClr val="F37021"/>
                </a:solidFill>
              </a:rPr>
              <a:t>Correct answer</a:t>
            </a:r>
          </a:p>
          <a:p>
            <a:pPr marL="1244600" lvl="1" indent="-444500">
              <a:spcBef>
                <a:spcPts val="800"/>
              </a:spcBef>
              <a:buFontTx/>
              <a:buAutoNum type="alphaUcPeriod" startAt="3"/>
            </a:pPr>
            <a:r>
              <a:rPr lang="en-US" altLang="en-US" dirty="0"/>
              <a:t>quaternary</a:t>
            </a:r>
            <a:br>
              <a:rPr lang="en-US" altLang="en-US" dirty="0"/>
            </a:br>
            <a:r>
              <a:rPr lang="en-US" altLang="en-US" b="1" dirty="0"/>
              <a:t>Rationale: </a:t>
            </a:r>
            <a:r>
              <a:rPr lang="en-US" altLang="en-US" dirty="0">
                <a:solidFill>
                  <a:srgbClr val="F37021"/>
                </a:solidFill>
              </a:rPr>
              <a:t>These injuries include burns, respiratory injuries, and crush injuries.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a:lnSpc>
                <a:spcPct val="85000"/>
              </a:lnSpc>
            </a:pPr>
            <a:r>
              <a:rPr lang="en-US" altLang="en-US" dirty="0"/>
              <a:t>Mechanism of Injury Profiles </a:t>
            </a:r>
            <a:r>
              <a:rPr lang="en-US" altLang="en-US" sz="2000" b="0" dirty="0"/>
              <a:t>(1 of 2)</a:t>
            </a:r>
          </a:p>
        </p:txBody>
      </p:sp>
      <p:sp>
        <p:nvSpPr>
          <p:cNvPr id="13315"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Different MOIs produce many types of injuries.</a:t>
            </a:r>
          </a:p>
          <a:p>
            <a:pPr>
              <a:spcBef>
                <a:spcPct val="35000"/>
              </a:spcBef>
            </a:pPr>
            <a:r>
              <a:rPr lang="en-US" altLang="en-US" dirty="0"/>
              <a:t>Nonsignificant injuries </a:t>
            </a:r>
          </a:p>
          <a:p>
            <a:pPr lvl="1">
              <a:spcBef>
                <a:spcPct val="35000"/>
              </a:spcBef>
            </a:pPr>
            <a:r>
              <a:rPr lang="en-US" altLang="en-US" dirty="0"/>
              <a:t>Injury to an isolated body part</a:t>
            </a:r>
          </a:p>
          <a:p>
            <a:pPr lvl="1">
              <a:spcBef>
                <a:spcPct val="35000"/>
              </a:spcBef>
            </a:pPr>
            <a:r>
              <a:rPr lang="en-US" altLang="en-US" dirty="0"/>
              <a:t>Fall without the loss of consciousness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lnSpc>
                <a:spcPct val="85000"/>
              </a:lnSpc>
            </a:pPr>
            <a:r>
              <a:rPr lang="en-US" altLang="en-US" dirty="0"/>
              <a:t>Mechanism of Injury Profiles </a:t>
            </a:r>
            <a:r>
              <a:rPr lang="en-US" altLang="en-US" sz="2000" b="0" dirty="0"/>
              <a:t>(2 of 2)</a:t>
            </a:r>
          </a:p>
        </p:txBody>
      </p:sp>
      <p:sp>
        <p:nvSpPr>
          <p:cNvPr id="14339"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Significant injuries:</a:t>
            </a:r>
          </a:p>
          <a:p>
            <a:pPr lvl="1">
              <a:spcBef>
                <a:spcPct val="35000"/>
              </a:spcBef>
            </a:pPr>
            <a:r>
              <a:rPr lang="en-US" altLang="en-US" dirty="0"/>
              <a:t>Injury to more than one body system (multisystem trauma)</a:t>
            </a:r>
          </a:p>
          <a:p>
            <a:pPr lvl="1">
              <a:spcBef>
                <a:spcPct val="35000"/>
              </a:spcBef>
            </a:pPr>
            <a:r>
              <a:rPr lang="en-US" altLang="en-US" dirty="0"/>
              <a:t>Falls from heights</a:t>
            </a:r>
          </a:p>
          <a:p>
            <a:pPr lvl="1">
              <a:spcBef>
                <a:spcPct val="35000"/>
              </a:spcBef>
            </a:pPr>
            <a:r>
              <a:rPr lang="en-US" altLang="en-US" dirty="0"/>
              <a:t>Motor vehicle and motorcycle crashes</a:t>
            </a:r>
          </a:p>
          <a:p>
            <a:pPr lvl="1">
              <a:spcBef>
                <a:spcPct val="35000"/>
              </a:spcBef>
            </a:pPr>
            <a:r>
              <a:rPr lang="en-US" altLang="en-US" dirty="0"/>
              <a:t>Car versus pedestrian (or bicycle)</a:t>
            </a:r>
          </a:p>
          <a:p>
            <a:pPr lvl="1">
              <a:spcBef>
                <a:spcPct val="35000"/>
              </a:spcBef>
            </a:pPr>
            <a:r>
              <a:rPr lang="en-US" altLang="en-US" dirty="0"/>
              <a:t>Gunshot wounds</a:t>
            </a:r>
          </a:p>
          <a:p>
            <a:pPr lvl="1">
              <a:spcBef>
                <a:spcPct val="35000"/>
              </a:spcBef>
            </a:pPr>
            <a:r>
              <a:rPr lang="en-US" altLang="en-US" dirty="0"/>
              <a:t>Stabbings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a:lnSpc>
                <a:spcPct val="85000"/>
              </a:lnSpc>
            </a:pPr>
            <a:r>
              <a:rPr lang="en-US" altLang="en-US" dirty="0"/>
              <a:t>Blunt and Penetrating Trauma</a:t>
            </a:r>
          </a:p>
        </p:txBody>
      </p:sp>
      <p:sp>
        <p:nvSpPr>
          <p:cNvPr id="15363"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Blunt trauma is the result of force to the body that causes injury without penetrating the soft tissues.</a:t>
            </a:r>
          </a:p>
          <a:p>
            <a:pPr>
              <a:spcBef>
                <a:spcPct val="35000"/>
              </a:spcBef>
            </a:pPr>
            <a:r>
              <a:rPr lang="en-US" altLang="en-US" dirty="0"/>
              <a:t>Penetrating trauma causes injury by objects that pierce and penetrate the surface of the body.</a:t>
            </a:r>
          </a:p>
          <a:p>
            <a:pPr>
              <a:spcBef>
                <a:spcPct val="35000"/>
              </a:spcBef>
            </a:pPr>
            <a:r>
              <a:rPr lang="en-US" altLang="en-US" dirty="0"/>
              <a:t>Either type may occur from a variety of MOIs.</a:t>
            </a:r>
          </a:p>
          <a:p>
            <a:pPr>
              <a:spcBef>
                <a:spcPct val="35000"/>
              </a:spcBef>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a:lnSpc>
                <a:spcPct val="85000"/>
              </a:lnSpc>
            </a:pPr>
            <a:r>
              <a:rPr lang="en-US" altLang="en-US" dirty="0"/>
              <a:t>Blunt Trauma</a:t>
            </a:r>
          </a:p>
        </p:txBody>
      </p:sp>
      <p:sp>
        <p:nvSpPr>
          <p:cNvPr id="16387"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Results from an object making contact with the body</a:t>
            </a:r>
          </a:p>
          <a:p>
            <a:pPr>
              <a:spcBef>
                <a:spcPct val="35000"/>
              </a:spcBef>
            </a:pPr>
            <a:r>
              <a:rPr lang="en-US" altLang="en-US" dirty="0"/>
              <a:t>Motor vehicle crashes and falls are the most common MOIs.</a:t>
            </a:r>
          </a:p>
          <a:p>
            <a:pPr>
              <a:spcBef>
                <a:spcPct val="35000"/>
              </a:spcBef>
            </a:pPr>
            <a:r>
              <a:rPr lang="en-US" altLang="en-US" dirty="0"/>
              <a:t>Be alert to skin discoloration and pain.</a:t>
            </a:r>
          </a:p>
          <a:p>
            <a:pPr>
              <a:spcBef>
                <a:spcPct val="35000"/>
              </a:spcBef>
            </a:pPr>
            <a:r>
              <a:rPr lang="en-US" altLang="en-US" dirty="0"/>
              <a:t>Maintain a high index of suspicion for hidden injuries.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a:lnSpc>
                <a:spcPct val="85000"/>
              </a:lnSpc>
            </a:pPr>
            <a:r>
              <a:rPr lang="en-US" altLang="en-US" dirty="0"/>
              <a:t>Vehicular Crashes </a:t>
            </a:r>
            <a:r>
              <a:rPr lang="en-US" altLang="en-US" sz="2000" b="0" dirty="0"/>
              <a:t>(1 of 4)</a:t>
            </a:r>
          </a:p>
        </p:txBody>
      </p:sp>
      <p:sp>
        <p:nvSpPr>
          <p:cNvPr id="18435" name="Content Placeholder 2"/>
          <p:cNvSpPr>
            <a:spLocks noGrp="1"/>
          </p:cNvSpPr>
          <p:nvPr>
            <p:ph type="body" idx="1"/>
          </p:nvPr>
        </p:nvSpPr>
        <p:spPr>
          <a:xfrm>
            <a:off x="6502400" y="1447800"/>
            <a:ext cx="4826000" cy="4800600"/>
          </a:xfrm>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A crash consists of three collisions.</a:t>
            </a:r>
          </a:p>
          <a:p>
            <a:pPr>
              <a:spcBef>
                <a:spcPct val="35000"/>
              </a:spcBef>
            </a:pPr>
            <a:r>
              <a:rPr lang="en-US" altLang="en-US" dirty="0"/>
              <a:t>Car against another car, tree, or object</a:t>
            </a:r>
          </a:p>
          <a:p>
            <a:pPr lvl="1">
              <a:spcBef>
                <a:spcPct val="35000"/>
              </a:spcBef>
            </a:pPr>
            <a:r>
              <a:rPr lang="en-US" altLang="en-US" dirty="0"/>
              <a:t>By assessing the vehicle, you can often determine the MOI.</a:t>
            </a:r>
          </a:p>
        </p:txBody>
      </p:sp>
      <p:pic>
        <p:nvPicPr>
          <p:cNvPr id="1026" name="Picture 2" descr="Photo shows a car collided against a utility pole.&#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288" y="1479550"/>
            <a:ext cx="4418012" cy="288789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03288" y="4334338"/>
            <a:ext cx="5211762" cy="1754326"/>
          </a:xfrm>
          <a:prstGeom prst="rect">
            <a:avLst/>
          </a:prstGeom>
        </p:spPr>
        <p:txBody>
          <a:bodyPr wrap="square">
            <a:spAutoFit/>
          </a:bodyPr>
          <a:lstStyle/>
          <a:p>
            <a:r>
              <a:rPr lang="en-US" b="1" dirty="0"/>
              <a:t>FIGURE 25-3 </a:t>
            </a:r>
            <a:r>
              <a:rPr lang="en-US" dirty="0"/>
              <a:t>The first collision in a typical impact is that of the vehicle against another object (in this case, a utility pole). The appearance of the vehicle can provide you with critical information about the severity of the crash. The greater the damage to the vehicle, the greater the energy that was involved.</a:t>
            </a:r>
          </a:p>
        </p:txBody>
      </p:sp>
      <p:sp>
        <p:nvSpPr>
          <p:cNvPr id="3" name="Rectangle 2"/>
          <p:cNvSpPr/>
          <p:nvPr/>
        </p:nvSpPr>
        <p:spPr>
          <a:xfrm>
            <a:off x="903288" y="6120930"/>
            <a:ext cx="3248005"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Rocketegg</a:t>
            </a:r>
            <a:r>
              <a:rPr lang="en-US" sz="1000" dirty="0">
                <a:latin typeface="Arial" panose="020B0604020202020204" pitchFamily="34" charset="0"/>
                <a:cs typeface="Arial" panose="020B0604020202020204" pitchFamily="34" charset="0"/>
              </a:rPr>
              <a:t>/</a:t>
            </a:r>
            <a:r>
              <a:rPr lang="en-US" sz="1000" dirty="0" err="1">
                <a:latin typeface="Arial" panose="020B0604020202020204" pitchFamily="34" charset="0"/>
                <a:cs typeface="Arial" panose="020B0604020202020204" pitchFamily="34" charset="0"/>
              </a:rPr>
              <a:t>iStock</a:t>
            </a:r>
            <a:r>
              <a:rPr lang="en-US" sz="1000" dirty="0">
                <a:latin typeface="Arial" panose="020B0604020202020204" pitchFamily="34" charset="0"/>
                <a:cs typeface="Arial" panose="020B0604020202020204" pitchFamily="34" charset="0"/>
              </a:rPr>
              <a:t> /Getty Images Plus/Getty Images.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a:lnSpc>
                <a:spcPct val="85000"/>
              </a:lnSpc>
            </a:pPr>
            <a:r>
              <a:rPr lang="en-US" altLang="en-US" dirty="0"/>
              <a:t>Vehicular Crashes </a:t>
            </a:r>
            <a:r>
              <a:rPr lang="en-US" altLang="en-US" sz="2000" b="0" dirty="0"/>
              <a:t>(2 of 4)</a:t>
            </a:r>
          </a:p>
        </p:txBody>
      </p:sp>
      <p:sp>
        <p:nvSpPr>
          <p:cNvPr id="19459" name="Content Placeholder 2"/>
          <p:cNvSpPr>
            <a:spLocks noGrp="1"/>
          </p:cNvSpPr>
          <p:nvPr>
            <p:ph type="body" idx="1"/>
          </p:nvPr>
        </p:nvSpPr>
        <p:spPr>
          <a:xfrm>
            <a:off x="6273800" y="1479550"/>
            <a:ext cx="5384800" cy="4800600"/>
          </a:xfrm>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Passenger against the interior of the car</a:t>
            </a:r>
          </a:p>
          <a:p>
            <a:pPr lvl="1">
              <a:spcBef>
                <a:spcPct val="35000"/>
              </a:spcBef>
            </a:pPr>
            <a:r>
              <a:rPr lang="en-US" altLang="en-US" dirty="0"/>
              <a:t>Common passenger injuries include lower extremity fractures, flail chest, and head trauma.</a:t>
            </a:r>
          </a:p>
        </p:txBody>
      </p:sp>
      <p:pic>
        <p:nvPicPr>
          <p:cNvPr id="2050" name="Picture 2" descr="Photo of a damaged car. Front of the car is completely damaged and the interior of the car is seen.&#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338" y="1479550"/>
            <a:ext cx="4379912" cy="333884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03288" y="4818392"/>
            <a:ext cx="5135562" cy="1477328"/>
          </a:xfrm>
          <a:prstGeom prst="rect">
            <a:avLst/>
          </a:prstGeom>
        </p:spPr>
        <p:txBody>
          <a:bodyPr wrap="square">
            <a:spAutoFit/>
          </a:bodyPr>
          <a:lstStyle/>
          <a:p>
            <a:r>
              <a:rPr lang="en-US" b="1" dirty="0"/>
              <a:t>FIGURE 25-4 </a:t>
            </a:r>
            <a:r>
              <a:rPr lang="en-US" dirty="0"/>
              <a:t>The second collision in a typical impact is that of the passenger against the interior of the car. The appearance of the interior of the car can provide you with information about the severity of the patient’s injuries</a:t>
            </a:r>
          </a:p>
        </p:txBody>
      </p:sp>
      <p:sp>
        <p:nvSpPr>
          <p:cNvPr id="3" name="Rectangle 2"/>
          <p:cNvSpPr/>
          <p:nvPr/>
        </p:nvSpPr>
        <p:spPr>
          <a:xfrm>
            <a:off x="922338" y="6257620"/>
            <a:ext cx="1657826"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Courtesy of Rhonda Hunt.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a:lnSpc>
                <a:spcPct val="85000"/>
              </a:lnSpc>
            </a:pPr>
            <a:r>
              <a:rPr lang="en-US" altLang="en-US" dirty="0"/>
              <a:t>Vehicular Crashes </a:t>
            </a:r>
            <a:r>
              <a:rPr lang="en-US" altLang="en-US" sz="2000" b="0" dirty="0"/>
              <a:t>(3 of 4)</a:t>
            </a:r>
          </a:p>
        </p:txBody>
      </p:sp>
      <p:sp>
        <p:nvSpPr>
          <p:cNvPr id="20483" name="Content Placeholder 2"/>
          <p:cNvSpPr>
            <a:spLocks noGrp="1"/>
          </p:cNvSpPr>
          <p:nvPr>
            <p:ph type="body" idx="1"/>
          </p:nvPr>
        </p:nvSpPr>
        <p:spPr>
          <a:xfrm>
            <a:off x="6096000" y="1447800"/>
            <a:ext cx="5486400" cy="4800600"/>
          </a:xfrm>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Passenger’</a:t>
            </a:r>
            <a:r>
              <a:rPr lang="en-US" altLang="ja-JP" dirty="0"/>
              <a:t>s internal organs against solid structures of the body</a:t>
            </a:r>
          </a:p>
          <a:p>
            <a:pPr lvl="1">
              <a:spcBef>
                <a:spcPct val="35000"/>
              </a:spcBef>
            </a:pPr>
            <a:r>
              <a:rPr lang="en-US" altLang="en-US" dirty="0"/>
              <a:t>Internal injuries may not be as obvious as external injuries but are often the most life threatening.</a:t>
            </a:r>
          </a:p>
        </p:txBody>
      </p:sp>
      <p:pic>
        <p:nvPicPr>
          <p:cNvPr id="3074" name="Picture 2" descr="Anatomic image of a man, depicting the brain. The man’s head is stuck against a glass with cracks visible in the glass. Concussion is indicated by a yellow-colored star. Anterior and posterior portion of the brain is marked in purple.&#10;" title="Anatomic image of a man, depicting the br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038" y="1517650"/>
            <a:ext cx="4151312" cy="306582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35038" y="4583476"/>
            <a:ext cx="5884862" cy="2031325"/>
          </a:xfrm>
          <a:prstGeom prst="rect">
            <a:avLst/>
          </a:prstGeom>
        </p:spPr>
        <p:txBody>
          <a:bodyPr wrap="square">
            <a:spAutoFit/>
          </a:bodyPr>
          <a:lstStyle/>
          <a:p>
            <a:r>
              <a:rPr lang="en-US" b="1" dirty="0"/>
              <a:t>FIGURE 25-6 </a:t>
            </a:r>
            <a:r>
              <a:rPr lang="en-US" dirty="0"/>
              <a:t>The third collision in a typical impact is that of the passenger’s internal organs against the solid structures of the body. A coup-</a:t>
            </a:r>
            <a:r>
              <a:rPr lang="en-US" dirty="0" err="1"/>
              <a:t>contrecoup</a:t>
            </a:r>
            <a:r>
              <a:rPr lang="en-US" dirty="0"/>
              <a:t> injury occurs when the brain continues its forward motion and strikes the inside of the skull (the coup), resulting in a compression injury to the anterior portion of the brain and a tension injury (stretching) of the posterior portion (the </a:t>
            </a:r>
            <a:r>
              <a:rPr lang="en-US" dirty="0" err="1"/>
              <a:t>contrecoup</a:t>
            </a:r>
            <a:r>
              <a:rPr lang="en-US" dirty="0"/>
              <a:t>).</a:t>
            </a:r>
          </a:p>
        </p:txBody>
      </p:sp>
      <p:sp>
        <p:nvSpPr>
          <p:cNvPr id="3" name="Rectangle 2"/>
          <p:cNvSpPr/>
          <p:nvPr/>
        </p:nvSpPr>
        <p:spPr>
          <a:xfrm>
            <a:off x="935038" y="6570867"/>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lnSpc>
                <a:spcPct val="85000"/>
              </a:lnSpc>
            </a:pPr>
            <a:r>
              <a:rPr lang="en-US" altLang="en-US" dirty="0"/>
              <a:t>Vehicular Crashes </a:t>
            </a:r>
            <a:r>
              <a:rPr lang="en-US" altLang="en-US" sz="2000" b="0" dirty="0"/>
              <a:t>(4 of 4)</a:t>
            </a:r>
          </a:p>
        </p:txBody>
      </p:sp>
      <p:sp>
        <p:nvSpPr>
          <p:cNvPr id="21507"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Significant MOIs include the following findings:</a:t>
            </a:r>
          </a:p>
          <a:p>
            <a:pPr lvl="1">
              <a:spcBef>
                <a:spcPct val="35000"/>
              </a:spcBef>
            </a:pPr>
            <a:r>
              <a:rPr lang="en-US" altLang="en-US" dirty="0"/>
              <a:t>Death of an occupant in the vehicle</a:t>
            </a:r>
          </a:p>
          <a:p>
            <a:pPr lvl="1">
              <a:spcBef>
                <a:spcPct val="35000"/>
              </a:spcBef>
            </a:pPr>
            <a:r>
              <a:rPr lang="en-US" altLang="en-US" dirty="0"/>
              <a:t>Severe deformity of vehicle or intrusion into vehicle</a:t>
            </a:r>
          </a:p>
          <a:p>
            <a:pPr lvl="1">
              <a:spcBef>
                <a:spcPct val="35000"/>
              </a:spcBef>
            </a:pPr>
            <a:r>
              <a:rPr lang="en-US" altLang="en-US" dirty="0"/>
              <a:t>Severe damage from the rear	</a:t>
            </a:r>
          </a:p>
          <a:p>
            <a:pPr lvl="1">
              <a:spcBef>
                <a:spcPct val="35000"/>
              </a:spcBef>
            </a:pPr>
            <a:r>
              <a:rPr lang="en-US" altLang="en-US" dirty="0"/>
              <a:t>Crashes in which rotation is involved</a:t>
            </a:r>
          </a:p>
          <a:p>
            <a:pPr lvl="1">
              <a:spcBef>
                <a:spcPct val="35000"/>
              </a:spcBef>
            </a:pPr>
            <a:r>
              <a:rPr lang="en-US" altLang="en-US" dirty="0"/>
              <a:t>Ejection from the vehicle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a:lnSpc>
                <a:spcPct val="85000"/>
              </a:lnSpc>
            </a:pPr>
            <a:r>
              <a:rPr lang="en-US" altLang="en-US" dirty="0"/>
              <a:t>Frontal Crashes </a:t>
            </a:r>
            <a:r>
              <a:rPr lang="en-US" altLang="en-US" sz="2000" b="0" dirty="0"/>
              <a:t>(1 of 5)</a:t>
            </a:r>
          </a:p>
        </p:txBody>
      </p:sp>
      <p:sp>
        <p:nvSpPr>
          <p:cNvPr id="22531"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Evaluate supplemental restraint system</a:t>
            </a:r>
          </a:p>
          <a:p>
            <a:pPr lvl="1">
              <a:spcBef>
                <a:spcPct val="35000"/>
              </a:spcBef>
            </a:pPr>
            <a:r>
              <a:rPr lang="en-US" altLang="en-US" dirty="0"/>
              <a:t>Determine whether the passenger was restrained and whether the airbags deployed.</a:t>
            </a:r>
          </a:p>
          <a:p>
            <a:pPr lvl="1">
              <a:spcBef>
                <a:spcPct val="35000"/>
              </a:spcBef>
            </a:pPr>
            <a:r>
              <a:rPr lang="en-US" altLang="en-US" dirty="0"/>
              <a:t>Seat belts and airbags are effective in preventing a second collision inside the motor vehicle.</a:t>
            </a:r>
          </a:p>
          <a:p>
            <a:pPr lvl="1">
              <a:spcBef>
                <a:spcPct val="35000"/>
              </a:spcBef>
            </a:pPr>
            <a:r>
              <a:rPr lang="en-US" altLang="en-US" dirty="0"/>
              <a:t>Airbags decrease the severity of deceleration injuries and decrease injury to the chest, face, and head.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lnSpc>
                <a:spcPct val="85000"/>
              </a:lnSpc>
            </a:pPr>
            <a:r>
              <a:rPr lang="en-US" altLang="en-US" dirty="0"/>
              <a:t>National EMS Education Standard Competencies </a:t>
            </a:r>
            <a:r>
              <a:rPr lang="en-US" altLang="en-US" sz="2000" b="0" dirty="0"/>
              <a:t>(1 of 3)</a:t>
            </a:r>
          </a:p>
        </p:txBody>
      </p:sp>
      <p:sp>
        <p:nvSpPr>
          <p:cNvPr id="4099"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marL="0" indent="0" eaLnBrk="1" hangingPunct="1">
              <a:buFontTx/>
              <a:buNone/>
            </a:pPr>
            <a:r>
              <a:rPr lang="en-US" altLang="en-US" b="1" dirty="0"/>
              <a:t>Trauma</a:t>
            </a:r>
          </a:p>
          <a:p>
            <a:pPr marL="0" indent="0" eaLnBrk="1" hangingPunct="1">
              <a:spcBef>
                <a:spcPct val="35000"/>
              </a:spcBef>
              <a:buFontTx/>
              <a:buNone/>
            </a:pPr>
            <a:r>
              <a:rPr lang="en-US" altLang="en-US" dirty="0"/>
              <a:t>Applies fundamental knowledge to provide basic emergency care and transportation based on assessment findings for an acutely injured patient.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lnSpc>
                <a:spcPct val="85000"/>
              </a:lnSpc>
            </a:pPr>
            <a:r>
              <a:rPr lang="en-US" altLang="en-US" dirty="0"/>
              <a:t>Frontal Crashes </a:t>
            </a:r>
            <a:r>
              <a:rPr lang="en-US" altLang="en-US" sz="2000" b="0" dirty="0"/>
              <a:t>(2 of 5)</a:t>
            </a:r>
          </a:p>
        </p:txBody>
      </p:sp>
      <p:sp>
        <p:nvSpPr>
          <p:cNvPr id="23555"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Despite airbags, suspect injuries to:</a:t>
            </a:r>
          </a:p>
          <a:p>
            <a:pPr lvl="1">
              <a:spcBef>
                <a:spcPct val="35000"/>
              </a:spcBef>
            </a:pPr>
            <a:r>
              <a:rPr lang="en-US" altLang="en-US" dirty="0"/>
              <a:t>Extremities (resulting from the second collision)</a:t>
            </a:r>
          </a:p>
          <a:p>
            <a:pPr lvl="1">
              <a:spcBef>
                <a:spcPct val="35000"/>
              </a:spcBef>
            </a:pPr>
            <a:r>
              <a:rPr lang="en-US" altLang="en-US" dirty="0"/>
              <a:t>Internal organs (resulting from the third collision)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a:lnSpc>
                <a:spcPct val="85000"/>
              </a:lnSpc>
            </a:pPr>
            <a:r>
              <a:rPr lang="en-US" altLang="en-US" dirty="0"/>
              <a:t>Frontal Crashes </a:t>
            </a:r>
            <a:r>
              <a:rPr lang="en-US" altLang="en-US" sz="2000" b="0" dirty="0"/>
              <a:t>(3 of 5)</a:t>
            </a:r>
          </a:p>
        </p:txBody>
      </p:sp>
      <p:sp>
        <p:nvSpPr>
          <p:cNvPr id="24579"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Children shorter than 4’ 9" should ride in the rear seat.</a:t>
            </a:r>
          </a:p>
          <a:p>
            <a:pPr>
              <a:spcBef>
                <a:spcPct val="35000"/>
              </a:spcBef>
            </a:pPr>
            <a:r>
              <a:rPr lang="en-US" altLang="en-US" dirty="0"/>
              <a:t>Remember that if the airbag did not inflate during the accident, it may deploy during extrication.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lnSpc>
                <a:spcPct val="85000"/>
              </a:lnSpc>
            </a:pPr>
            <a:r>
              <a:rPr lang="en-US" altLang="en-US" dirty="0"/>
              <a:t>Frontal Crashes </a:t>
            </a:r>
            <a:r>
              <a:rPr lang="en-US" altLang="en-US" sz="2000" b="0" dirty="0"/>
              <a:t>(4 of 5)</a:t>
            </a:r>
          </a:p>
        </p:txBody>
      </p:sp>
      <p:sp>
        <p:nvSpPr>
          <p:cNvPr id="25603" name="Rectangle 3"/>
          <p:cNvSpPr>
            <a:spLocks noGrp="1" noChangeArrowheads="1"/>
          </p:cNvSpPr>
          <p:nvPr>
            <p:ph type="body" idx="1"/>
          </p:nvPr>
        </p:nvSpPr>
        <p:spPr>
          <a:xfrm>
            <a:off x="6705600" y="1447800"/>
            <a:ext cx="5181600" cy="4800600"/>
          </a:xfrm>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Remember that supplemental restraint systems can cause harm whether they are used properly or improperly.</a:t>
            </a:r>
          </a:p>
        </p:txBody>
      </p:sp>
      <p:pic>
        <p:nvPicPr>
          <p:cNvPr id="4098" name="Picture 2" descr="Photo of a man lying in a hospital bed. Patient has a cuff bandage. IV line is seen on the left hand of the patient. Electrodes are seen on the upper and lower chest. A red injury mark is seen along the seat belt line.&#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5988" y="1498600"/>
            <a:ext cx="4570412" cy="325188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15988" y="4779147"/>
            <a:ext cx="5160962" cy="1200329"/>
          </a:xfrm>
          <a:prstGeom prst="rect">
            <a:avLst/>
          </a:prstGeom>
        </p:spPr>
        <p:txBody>
          <a:bodyPr wrap="square">
            <a:spAutoFit/>
          </a:bodyPr>
          <a:lstStyle/>
          <a:p>
            <a:r>
              <a:rPr lang="en-US" b="1" dirty="0"/>
              <a:t>FIGURE 25-7 </a:t>
            </a:r>
            <a:r>
              <a:rPr lang="en-US" dirty="0"/>
              <a:t>Injuries can result if the seat belt is worn too high or too low across the waist. Although less common, injuries can also result from seat belts worn in the correct position across the torso.</a:t>
            </a:r>
          </a:p>
        </p:txBody>
      </p:sp>
      <p:sp>
        <p:nvSpPr>
          <p:cNvPr id="3" name="Rectangle 2"/>
          <p:cNvSpPr/>
          <p:nvPr/>
        </p:nvSpPr>
        <p:spPr>
          <a:xfrm>
            <a:off x="915988" y="5960426"/>
            <a:ext cx="4932362" cy="246221"/>
          </a:xfrm>
          <a:prstGeom prst="rect">
            <a:avLst/>
          </a:prstGeom>
        </p:spPr>
        <p:txBody>
          <a:bodyPr wrap="square">
            <a:spAutoFit/>
          </a:bodyPr>
          <a:lstStyle/>
          <a:p>
            <a:r>
              <a:rPr lang="en-US" sz="1000" dirty="0">
                <a:latin typeface="Arial" panose="020B0604020202020204" pitchFamily="34" charset="0"/>
                <a:cs typeface="Arial" panose="020B0604020202020204" pitchFamily="34" charset="0"/>
              </a:rPr>
              <a:t>Courtesy of ED, Royal North Shore Hospital/NSW Institute of Trauma &amp; Injury.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a:lnSpc>
                <a:spcPct val="85000"/>
              </a:lnSpc>
            </a:pPr>
            <a:r>
              <a:rPr lang="en-US" altLang="en-US" dirty="0"/>
              <a:t>Frontal Crashes </a:t>
            </a:r>
            <a:r>
              <a:rPr lang="en-US" altLang="en-US" sz="2000" b="0" dirty="0"/>
              <a:t>(5 of 5)</a:t>
            </a:r>
          </a:p>
        </p:txBody>
      </p:sp>
      <p:sp>
        <p:nvSpPr>
          <p:cNvPr id="26627" name="Content Placeholder 1"/>
          <p:cNvSpPr>
            <a:spLocks noGrp="1"/>
          </p:cNvSpPr>
          <p:nvPr>
            <p:ph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a:lstStyle/>
          <a:p>
            <a:r>
              <a:rPr lang="en-US" altLang="en-US" dirty="0"/>
              <a:t>Look for contact points between the patient and the vehicle as you perform a simple</a:t>
            </a:r>
            <a:r>
              <a:rPr lang="en-US" altLang="en-US" dirty="0">
                <a:solidFill>
                  <a:srgbClr val="000000"/>
                </a:solidFill>
              </a:rPr>
              <a:t>,</a:t>
            </a:r>
            <a:r>
              <a:rPr lang="en-US" altLang="en-US" dirty="0"/>
              <a:t> quick evaluation of the interior of the vehicle.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a:lnSpc>
                <a:spcPct val="85000"/>
              </a:lnSpc>
            </a:pPr>
            <a:r>
              <a:rPr lang="en-US" altLang="en-US" dirty="0"/>
              <a:t>Rear-End Crashes </a:t>
            </a:r>
            <a:r>
              <a:rPr lang="en-US" altLang="en-US" sz="2000" b="0" dirty="0"/>
              <a:t>(1 of 2)</a:t>
            </a:r>
          </a:p>
        </p:txBody>
      </p:sp>
      <p:sp>
        <p:nvSpPr>
          <p:cNvPr id="27651" name="Content Placeholder 2"/>
          <p:cNvSpPr>
            <a:spLocks noGrp="1"/>
          </p:cNvSpPr>
          <p:nvPr>
            <p:ph type="body" idx="1"/>
          </p:nvPr>
        </p:nvSpPr>
        <p:spPr>
          <a:xfrm>
            <a:off x="7213600" y="1447800"/>
            <a:ext cx="4368800" cy="4800600"/>
          </a:xfrm>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Known to cause whiplash-type injuries</a:t>
            </a:r>
          </a:p>
          <a:p>
            <a:pPr lvl="1">
              <a:spcBef>
                <a:spcPct val="35000"/>
              </a:spcBef>
            </a:pPr>
            <a:r>
              <a:rPr lang="en-US" altLang="en-US" dirty="0"/>
              <a:t>Particularly in absence of a headrest</a:t>
            </a:r>
          </a:p>
        </p:txBody>
      </p:sp>
      <p:pic>
        <p:nvPicPr>
          <p:cNvPr id="5122" name="Picture 2" descr="Photo of a car with a completely damaged rear side.&#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438" y="1508811"/>
            <a:ext cx="5408612" cy="399436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41388" y="5564792"/>
            <a:ext cx="5573712" cy="923330"/>
          </a:xfrm>
          <a:prstGeom prst="rect">
            <a:avLst/>
          </a:prstGeom>
        </p:spPr>
        <p:txBody>
          <a:bodyPr wrap="square">
            <a:spAutoFit/>
          </a:bodyPr>
          <a:lstStyle/>
          <a:p>
            <a:r>
              <a:rPr lang="en-US" b="1" dirty="0"/>
              <a:t>FIGURE 25-10 </a:t>
            </a:r>
            <a:r>
              <a:rPr lang="en-US" dirty="0"/>
              <a:t>Rear-end impacts often cause whiplash</a:t>
            </a:r>
          </a:p>
          <a:p>
            <a:r>
              <a:rPr lang="en-US" dirty="0"/>
              <a:t>injuries, particularly when the head and/or neck is not</a:t>
            </a:r>
          </a:p>
          <a:p>
            <a:r>
              <a:rPr lang="en-US" dirty="0"/>
              <a:t>restrained by a headrest.</a:t>
            </a:r>
          </a:p>
        </p:txBody>
      </p:sp>
      <p:sp>
        <p:nvSpPr>
          <p:cNvPr id="3" name="Rectangle 2"/>
          <p:cNvSpPr/>
          <p:nvPr/>
        </p:nvSpPr>
        <p:spPr>
          <a:xfrm>
            <a:off x="941388" y="6444188"/>
            <a:ext cx="2029723"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Crystalcraig</a:t>
            </a:r>
            <a:r>
              <a:rPr lang="en-US" sz="1000" dirty="0">
                <a:latin typeface="Arial" panose="020B0604020202020204" pitchFamily="34" charset="0"/>
                <a:cs typeface="Arial" panose="020B0604020202020204" pitchFamily="34" charset="0"/>
              </a:rPr>
              <a:t>/Dreamstime.com.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a:lnSpc>
                <a:spcPct val="85000"/>
              </a:lnSpc>
            </a:pPr>
            <a:r>
              <a:rPr lang="en-US" altLang="en-US" dirty="0"/>
              <a:t>Rear-End Crashes </a:t>
            </a:r>
            <a:r>
              <a:rPr lang="en-US" altLang="en-US" sz="2000" b="0" dirty="0"/>
              <a:t>(2 of 2)</a:t>
            </a:r>
          </a:p>
        </p:txBody>
      </p:sp>
      <p:sp>
        <p:nvSpPr>
          <p:cNvPr id="28675"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As the body is propelled forward, the head and neck are left behind.</a:t>
            </a:r>
          </a:p>
          <a:p>
            <a:pPr>
              <a:spcBef>
                <a:spcPct val="35000"/>
              </a:spcBef>
            </a:pPr>
            <a:r>
              <a:rPr lang="en-US" altLang="en-US" dirty="0"/>
              <a:t>Acceleration-type injury to the brain is possible.</a:t>
            </a:r>
          </a:p>
          <a:p>
            <a:pPr>
              <a:buFontTx/>
              <a:buNone/>
            </a:pPr>
            <a:endParaRPr lang="en-US" altLang="en-US" sz="2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a:lnSpc>
                <a:spcPct val="85000"/>
              </a:lnSpc>
            </a:pPr>
            <a:r>
              <a:rPr lang="en-US" altLang="en-US" dirty="0"/>
              <a:t>Lateral Crashes </a:t>
            </a:r>
            <a:r>
              <a:rPr lang="en-US" altLang="en-US" sz="2000" b="0" dirty="0"/>
              <a:t>(1 of 3)</a:t>
            </a:r>
          </a:p>
        </p:txBody>
      </p:sp>
      <p:sp>
        <p:nvSpPr>
          <p:cNvPr id="29699" name="Content Placeholder 2"/>
          <p:cNvSpPr>
            <a:spLocks noGrp="1"/>
          </p:cNvSpPr>
          <p:nvPr>
            <p:ph type="body" idx="1"/>
          </p:nvPr>
        </p:nvSpPr>
        <p:spPr>
          <a:xfrm>
            <a:off x="6705600" y="1600200"/>
            <a:ext cx="5181600" cy="3581400"/>
          </a:xfrm>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Side impacts</a:t>
            </a:r>
          </a:p>
          <a:p>
            <a:pPr>
              <a:spcBef>
                <a:spcPct val="35000"/>
              </a:spcBef>
            </a:pPr>
            <a:r>
              <a:rPr lang="en-US" altLang="en-US" dirty="0"/>
              <a:t>Very common cause of death associated with motor vehicle crashes</a:t>
            </a:r>
          </a:p>
        </p:txBody>
      </p:sp>
      <p:pic>
        <p:nvPicPr>
          <p:cNvPr id="6146" name="Picture 2" descr="Photo of a car crash site, emergency rescuers are seen surrounding the car, while some of them are seen kneeling down near the front door of the car.&#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1388" y="1536700"/>
            <a:ext cx="5332412" cy="278192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41388" y="4356722"/>
            <a:ext cx="5478462" cy="1477328"/>
          </a:xfrm>
          <a:prstGeom prst="rect">
            <a:avLst/>
          </a:prstGeom>
        </p:spPr>
        <p:txBody>
          <a:bodyPr wrap="square">
            <a:spAutoFit/>
          </a:bodyPr>
          <a:lstStyle/>
          <a:p>
            <a:r>
              <a:rPr lang="en-US" b="1" dirty="0"/>
              <a:t>FIGURE 25-11 </a:t>
            </a:r>
            <a:r>
              <a:rPr lang="en-US" dirty="0"/>
              <a:t>In a lateral crash, the car is typically struck</a:t>
            </a:r>
          </a:p>
          <a:p>
            <a:r>
              <a:rPr lang="en-US" dirty="0"/>
              <a:t>above its center of gravity and begins to rock away from</a:t>
            </a:r>
          </a:p>
          <a:p>
            <a:r>
              <a:rPr lang="en-US" dirty="0"/>
              <a:t>the side of impact. This causes a type of lateral whiplash</a:t>
            </a:r>
          </a:p>
          <a:p>
            <a:r>
              <a:rPr lang="en-US" dirty="0"/>
              <a:t>in which the passenger’s shoulders and head whip toward the intruding vehicle.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lnSpc>
                <a:spcPct val="85000"/>
              </a:lnSpc>
            </a:pPr>
            <a:r>
              <a:rPr lang="en-US" altLang="en-US" dirty="0"/>
              <a:t>Lateral Crashes </a:t>
            </a:r>
            <a:r>
              <a:rPr lang="en-US" altLang="en-US" sz="2000" b="0" dirty="0"/>
              <a:t>(2 of 3)</a:t>
            </a:r>
          </a:p>
        </p:txBody>
      </p:sp>
      <p:sp>
        <p:nvSpPr>
          <p:cNvPr id="30723"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A vehicle struck from the side is usually struck above its center of gravity.</a:t>
            </a:r>
          </a:p>
          <a:p>
            <a:pPr lvl="1">
              <a:spcBef>
                <a:spcPct val="35000"/>
              </a:spcBef>
            </a:pPr>
            <a:r>
              <a:rPr lang="en-US" altLang="en-US" dirty="0"/>
              <a:t>Begins to rock away from the side of impact</a:t>
            </a:r>
          </a:p>
          <a:p>
            <a:pPr lvl="1">
              <a:spcBef>
                <a:spcPct val="35000"/>
              </a:spcBef>
            </a:pPr>
            <a:r>
              <a:rPr lang="en-US" altLang="en-US" dirty="0"/>
              <a:t>Results in the passenger sustaining a lateral whiplash injury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a:lnSpc>
                <a:spcPct val="85000"/>
              </a:lnSpc>
            </a:pPr>
            <a:r>
              <a:rPr lang="en-US" altLang="en-US" dirty="0"/>
              <a:t>Lateral Crashes </a:t>
            </a:r>
            <a:r>
              <a:rPr lang="en-US" altLang="en-US" sz="2000" b="0" dirty="0"/>
              <a:t>(3 of 3)</a:t>
            </a:r>
          </a:p>
        </p:txBody>
      </p:sp>
      <p:sp>
        <p:nvSpPr>
          <p:cNvPr id="31747"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If substantial intrusion into the passenger compartment, suspect:</a:t>
            </a:r>
          </a:p>
          <a:p>
            <a:pPr lvl="1">
              <a:spcBef>
                <a:spcPct val="35000"/>
              </a:spcBef>
            </a:pPr>
            <a:r>
              <a:rPr lang="en-US" altLang="en-US" dirty="0"/>
              <a:t>Lateral chest and abdomen injuries on the side of the impact</a:t>
            </a:r>
          </a:p>
          <a:p>
            <a:pPr lvl="1">
              <a:spcBef>
                <a:spcPct val="35000"/>
              </a:spcBef>
            </a:pPr>
            <a:r>
              <a:rPr lang="en-US" altLang="en-US" dirty="0"/>
              <a:t>Possible fractures of the lower extremities, pelvis, and ribs</a:t>
            </a:r>
          </a:p>
          <a:p>
            <a:pPr lvl="1">
              <a:spcBef>
                <a:spcPct val="35000"/>
              </a:spcBef>
            </a:pPr>
            <a:r>
              <a:rPr lang="en-US" altLang="en-US" dirty="0"/>
              <a:t>Organ damage from the third collision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a:lnSpc>
                <a:spcPct val="85000"/>
              </a:lnSpc>
            </a:pPr>
            <a:r>
              <a:rPr lang="en-US" altLang="en-US" dirty="0"/>
              <a:t>Rollover Crashes</a:t>
            </a:r>
          </a:p>
        </p:txBody>
      </p:sp>
      <p:sp>
        <p:nvSpPr>
          <p:cNvPr id="32771"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Large trucks and sport utility vehicles are prone to rollovers.</a:t>
            </a:r>
          </a:p>
          <a:p>
            <a:pPr>
              <a:spcBef>
                <a:spcPct val="35000"/>
              </a:spcBef>
            </a:pPr>
            <a:r>
              <a:rPr lang="en-US" altLang="en-US" dirty="0"/>
              <a:t>Injuries depend on whether the passenger was restrained.</a:t>
            </a:r>
          </a:p>
          <a:p>
            <a:pPr>
              <a:spcBef>
                <a:spcPct val="35000"/>
              </a:spcBef>
            </a:pPr>
            <a:r>
              <a:rPr lang="en-US" altLang="en-US" dirty="0"/>
              <a:t>Most common life-threatening event is ejection or partial ejection of the passenger from the vehicle.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lnSpc>
                <a:spcPct val="85000"/>
              </a:lnSpc>
            </a:pPr>
            <a:r>
              <a:rPr lang="en-US" altLang="en-US" dirty="0"/>
              <a:t>National EMS Education Standard Competencies </a:t>
            </a:r>
            <a:r>
              <a:rPr lang="en-US" altLang="en-US" sz="2000" b="0" dirty="0"/>
              <a:t>(2 of 3)</a:t>
            </a:r>
          </a:p>
        </p:txBody>
      </p:sp>
      <p:sp>
        <p:nvSpPr>
          <p:cNvPr id="5123"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eaLnBrk="1" hangingPunct="1">
              <a:spcBef>
                <a:spcPct val="35000"/>
              </a:spcBef>
              <a:buFontTx/>
              <a:buNone/>
            </a:pPr>
            <a:r>
              <a:rPr lang="en-US" altLang="en-US" b="1" dirty="0"/>
              <a:t>Trauma Overview</a:t>
            </a:r>
          </a:p>
          <a:p>
            <a:pPr eaLnBrk="1" hangingPunct="1">
              <a:spcBef>
                <a:spcPct val="35000"/>
              </a:spcBef>
            </a:pPr>
            <a:r>
              <a:rPr lang="en-US" altLang="en-US" dirty="0"/>
              <a:t>Pathophysiology, assessment, and management of the trauma patient</a:t>
            </a:r>
          </a:p>
          <a:p>
            <a:pPr lvl="1" eaLnBrk="1" hangingPunct="1">
              <a:spcBef>
                <a:spcPct val="35000"/>
              </a:spcBef>
            </a:pPr>
            <a:r>
              <a:rPr lang="en-US" altLang="en-US" dirty="0"/>
              <a:t>Trauma scoring</a:t>
            </a:r>
          </a:p>
          <a:p>
            <a:pPr lvl="1" eaLnBrk="1" hangingPunct="1">
              <a:spcBef>
                <a:spcPct val="35000"/>
              </a:spcBef>
            </a:pPr>
            <a:r>
              <a:rPr lang="en-US" altLang="en-US" dirty="0"/>
              <a:t>Rapid transport and destination issues</a:t>
            </a:r>
          </a:p>
          <a:p>
            <a:pPr lvl="1" eaLnBrk="1" hangingPunct="1">
              <a:spcBef>
                <a:spcPct val="35000"/>
              </a:spcBef>
            </a:pPr>
            <a:r>
              <a:rPr lang="en-US" altLang="en-US" dirty="0"/>
              <a:t>Transport mode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a:lnSpc>
                <a:spcPct val="85000"/>
              </a:lnSpc>
            </a:pPr>
            <a:r>
              <a:rPr lang="en-US" altLang="en-US" dirty="0"/>
              <a:t>Rotational Crashes</a:t>
            </a:r>
          </a:p>
        </p:txBody>
      </p:sp>
      <p:sp>
        <p:nvSpPr>
          <p:cNvPr id="33795"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Spins are conceptually similar to rollovers.</a:t>
            </a:r>
          </a:p>
          <a:p>
            <a:pPr>
              <a:spcBef>
                <a:spcPct val="35000"/>
              </a:spcBef>
            </a:pPr>
            <a:r>
              <a:rPr lang="en-US" altLang="en-US" dirty="0"/>
              <a:t>Rotation of the vehicle provides opportunities for the vehicle to strike objects such as utility poles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a:lnSpc>
                <a:spcPct val="85000"/>
              </a:lnSpc>
            </a:pPr>
            <a:r>
              <a:rPr lang="en-US" altLang="en-US" dirty="0"/>
              <a:t>Car Versus Pedestrian </a:t>
            </a:r>
            <a:r>
              <a:rPr lang="en-US" altLang="en-US" sz="2000" b="0" dirty="0"/>
              <a:t>(1 of 2)</a:t>
            </a:r>
          </a:p>
        </p:txBody>
      </p:sp>
      <p:sp>
        <p:nvSpPr>
          <p:cNvPr id="34819"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Injuries are often graphic and apparent.</a:t>
            </a:r>
          </a:p>
          <a:p>
            <a:pPr>
              <a:spcBef>
                <a:spcPct val="35000"/>
              </a:spcBef>
            </a:pPr>
            <a:r>
              <a:rPr lang="en-US" altLang="en-US" dirty="0"/>
              <a:t>Can also be serious unseen injuries</a:t>
            </a:r>
          </a:p>
          <a:p>
            <a:pPr>
              <a:spcBef>
                <a:spcPct val="35000"/>
              </a:spcBef>
            </a:pPr>
            <a:r>
              <a:rPr lang="en-US" altLang="en-US" dirty="0"/>
              <a:t>You should determine:</a:t>
            </a:r>
          </a:p>
          <a:p>
            <a:pPr lvl="1">
              <a:spcBef>
                <a:spcPct val="35000"/>
              </a:spcBef>
            </a:pPr>
            <a:r>
              <a:rPr lang="en-US" altLang="en-US" dirty="0"/>
              <a:t>Speed of the vehicle</a:t>
            </a:r>
          </a:p>
          <a:p>
            <a:pPr lvl="1">
              <a:spcBef>
                <a:spcPct val="35000"/>
              </a:spcBef>
            </a:pPr>
            <a:r>
              <a:rPr lang="en-US" altLang="en-US" dirty="0"/>
              <a:t>Whether the patient was thrown through the air</a:t>
            </a:r>
          </a:p>
          <a:p>
            <a:pPr lvl="1">
              <a:spcBef>
                <a:spcPct val="35000"/>
              </a:spcBef>
            </a:pPr>
            <a:r>
              <a:rPr lang="en-US" altLang="en-US" dirty="0"/>
              <a:t>Surface the patient landed on</a:t>
            </a:r>
          </a:p>
          <a:p>
            <a:pPr lvl="1">
              <a:spcBef>
                <a:spcPct val="35000"/>
              </a:spcBef>
            </a:pPr>
            <a:r>
              <a:rPr lang="en-US" altLang="en-US" dirty="0"/>
              <a:t>Whether the patient was struck and pulled under the vehicle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a:lnSpc>
                <a:spcPct val="85000"/>
              </a:lnSpc>
            </a:pPr>
            <a:r>
              <a:rPr lang="en-US" altLang="en-US" dirty="0"/>
              <a:t>Car Versus Pedestrian </a:t>
            </a:r>
            <a:r>
              <a:rPr lang="en-US" altLang="en-US" sz="2000" b="0" dirty="0"/>
              <a:t>(2 of 2)</a:t>
            </a:r>
          </a:p>
        </p:txBody>
      </p:sp>
      <p:sp>
        <p:nvSpPr>
          <p:cNvPr id="35843"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Evaluate the vehicle that struck the patient for structural damage.</a:t>
            </a:r>
          </a:p>
          <a:p>
            <a:pPr>
              <a:spcBef>
                <a:spcPct val="35000"/>
              </a:spcBef>
            </a:pPr>
            <a:r>
              <a:rPr lang="en-US" altLang="en-US" dirty="0"/>
              <a:t>ALS backup should be summoned for any patients who have sustained a significant MOI.</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lnSpc>
                <a:spcPct val="85000"/>
              </a:lnSpc>
            </a:pPr>
            <a:r>
              <a:rPr lang="en-US" altLang="en-US" dirty="0"/>
              <a:t>Car Versus Bicycle </a:t>
            </a:r>
            <a:r>
              <a:rPr lang="en-US" altLang="en-US" sz="2000" b="0" dirty="0"/>
              <a:t>(1 of 2)</a:t>
            </a:r>
          </a:p>
        </p:txBody>
      </p:sp>
      <p:sp>
        <p:nvSpPr>
          <p:cNvPr id="36867" name="Content Placeholder 2"/>
          <p:cNvSpPr>
            <a:spLocks noGrp="1"/>
          </p:cNvSpPr>
          <p:nvPr>
            <p:ph type="body" idx="1"/>
          </p:nvPr>
        </p:nvSpPr>
        <p:spPr>
          <a:xfrm>
            <a:off x="6502400" y="1447800"/>
            <a:ext cx="5384800" cy="4800600"/>
          </a:xfrm>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Evaluate like you would for a car-versus-pedestrian collision.</a:t>
            </a:r>
          </a:p>
          <a:p>
            <a:pPr lvl="1">
              <a:spcBef>
                <a:spcPct val="35000"/>
              </a:spcBef>
            </a:pPr>
            <a:r>
              <a:rPr lang="en-US" altLang="en-US" dirty="0"/>
              <a:t>Evaluate the damage to and position of the bicycle.</a:t>
            </a:r>
          </a:p>
          <a:p>
            <a:pPr lvl="1">
              <a:spcBef>
                <a:spcPct val="35000"/>
              </a:spcBef>
            </a:pPr>
            <a:r>
              <a:rPr lang="en-US" altLang="en-US" dirty="0"/>
              <a:t>If the patient was wearing a helmet, inspect it for damage.</a:t>
            </a:r>
          </a:p>
        </p:txBody>
      </p:sp>
      <p:pic>
        <p:nvPicPr>
          <p:cNvPr id="7170" name="Picture 2" descr="Photo shows a child, wearing a helmet, who has fallen from a bike, bike seen besides him.&#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1388" y="1536700"/>
            <a:ext cx="5065712" cy="320472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41388" y="4778842"/>
            <a:ext cx="5065712" cy="646331"/>
          </a:xfrm>
          <a:prstGeom prst="rect">
            <a:avLst/>
          </a:prstGeom>
        </p:spPr>
        <p:txBody>
          <a:bodyPr wrap="square">
            <a:spAutoFit/>
          </a:bodyPr>
          <a:lstStyle/>
          <a:p>
            <a:r>
              <a:rPr lang="en-US" b="1" dirty="0"/>
              <a:t>FIGURE 25-13 </a:t>
            </a:r>
            <a:r>
              <a:rPr lang="en-US" dirty="0"/>
              <a:t>If the patient’s bike helmet is damaged, suspect head and spine injuries</a:t>
            </a:r>
          </a:p>
        </p:txBody>
      </p:sp>
      <p:sp>
        <p:nvSpPr>
          <p:cNvPr id="3" name="Rectangle 2"/>
          <p:cNvSpPr/>
          <p:nvPr/>
        </p:nvSpPr>
        <p:spPr>
          <a:xfrm>
            <a:off x="941388" y="5400289"/>
            <a:ext cx="2105063"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Robert Byron/Dreamstime.com.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a:lnSpc>
                <a:spcPct val="85000"/>
              </a:lnSpc>
            </a:pPr>
            <a:r>
              <a:rPr lang="en-US" altLang="en-US" dirty="0"/>
              <a:t>Car Versus Bicycle </a:t>
            </a:r>
            <a:r>
              <a:rPr lang="en-US" altLang="en-US" sz="2000" b="0" dirty="0"/>
              <a:t>(2 of 2)</a:t>
            </a:r>
          </a:p>
        </p:txBody>
      </p:sp>
      <p:sp>
        <p:nvSpPr>
          <p:cNvPr id="37891"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Presume that the patient has sustained an injury to the spinal column, or spinal cord, until proven otherwise at the hospital.</a:t>
            </a:r>
          </a:p>
          <a:p>
            <a:pPr>
              <a:spcBef>
                <a:spcPct val="35000"/>
              </a:spcBef>
            </a:pPr>
            <a:r>
              <a:rPr lang="en-US" altLang="en-US" dirty="0"/>
              <a:t>Spinal stabilization must be initiated and maintained during the encounter.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a:lnSpc>
                <a:spcPct val="85000"/>
              </a:lnSpc>
            </a:pPr>
            <a:r>
              <a:rPr lang="en-US" altLang="en-US" dirty="0"/>
              <a:t>Car Versus Motorcycle </a:t>
            </a:r>
            <a:r>
              <a:rPr lang="en-US" altLang="en-US" sz="2000" b="0" dirty="0"/>
              <a:t>(1 of 4)</a:t>
            </a:r>
          </a:p>
        </p:txBody>
      </p:sp>
      <p:sp>
        <p:nvSpPr>
          <p:cNvPr id="38915"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Protection is from:</a:t>
            </a:r>
          </a:p>
          <a:p>
            <a:pPr lvl="1">
              <a:spcBef>
                <a:spcPct val="35000"/>
              </a:spcBef>
            </a:pPr>
            <a:r>
              <a:rPr lang="en-US" altLang="en-US" dirty="0"/>
              <a:t>Helmet</a:t>
            </a:r>
          </a:p>
          <a:p>
            <a:pPr lvl="1">
              <a:spcBef>
                <a:spcPct val="35000"/>
              </a:spcBef>
            </a:pPr>
            <a:r>
              <a:rPr lang="en-US" altLang="en-US" dirty="0"/>
              <a:t>Leather or abrasion-resistant clothing</a:t>
            </a:r>
          </a:p>
          <a:p>
            <a:pPr lvl="1">
              <a:spcBef>
                <a:spcPct val="35000"/>
              </a:spcBef>
            </a:pPr>
            <a:r>
              <a:rPr lang="en-US" altLang="en-US" dirty="0"/>
              <a:t>Boots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a:lnSpc>
                <a:spcPct val="85000"/>
              </a:lnSpc>
            </a:pPr>
            <a:r>
              <a:rPr lang="en-US" altLang="en-US" dirty="0"/>
              <a:t>Car Versus Motorcycle </a:t>
            </a:r>
            <a:r>
              <a:rPr lang="en-US" altLang="en-US" sz="2000" b="0" dirty="0"/>
              <a:t>(2 of 4)</a:t>
            </a:r>
          </a:p>
        </p:txBody>
      </p:sp>
      <p:sp>
        <p:nvSpPr>
          <p:cNvPr id="39939"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When assessing the scene, look for:</a:t>
            </a:r>
          </a:p>
          <a:p>
            <a:pPr lvl="1">
              <a:spcBef>
                <a:spcPct val="35000"/>
              </a:spcBef>
            </a:pPr>
            <a:r>
              <a:rPr lang="en-US" altLang="en-US" dirty="0"/>
              <a:t>Deformity of the motorcycle</a:t>
            </a:r>
          </a:p>
          <a:p>
            <a:pPr lvl="1">
              <a:spcBef>
                <a:spcPct val="35000"/>
              </a:spcBef>
            </a:pPr>
            <a:r>
              <a:rPr lang="en-US" altLang="en-US" dirty="0"/>
              <a:t>Side of most damage</a:t>
            </a:r>
          </a:p>
          <a:p>
            <a:pPr lvl="1">
              <a:spcBef>
                <a:spcPct val="35000"/>
              </a:spcBef>
            </a:pPr>
            <a:r>
              <a:rPr lang="en-US" altLang="en-US" dirty="0"/>
              <a:t>Distance of skid in the road</a:t>
            </a:r>
          </a:p>
          <a:p>
            <a:pPr lvl="1">
              <a:spcBef>
                <a:spcPct val="35000"/>
              </a:spcBef>
            </a:pPr>
            <a:r>
              <a:rPr lang="en-US" altLang="en-US" dirty="0"/>
              <a:t>Deformity of stationary objects or other vehicles</a:t>
            </a:r>
          </a:p>
          <a:p>
            <a:pPr lvl="1">
              <a:spcBef>
                <a:spcPct val="35000"/>
              </a:spcBef>
            </a:pPr>
            <a:r>
              <a:rPr lang="en-US" altLang="en-US" dirty="0"/>
              <a:t>Extent and location of deformity in the helmet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a:lnSpc>
                <a:spcPct val="85000"/>
              </a:lnSpc>
            </a:pPr>
            <a:r>
              <a:rPr lang="en-US" altLang="en-US" dirty="0"/>
              <a:t>Car Versus Motorcycle </a:t>
            </a:r>
            <a:r>
              <a:rPr lang="en-US" altLang="en-US" sz="2000" b="0" dirty="0"/>
              <a:t>(3 of 4)</a:t>
            </a:r>
          </a:p>
        </p:txBody>
      </p:sp>
      <p:sp>
        <p:nvSpPr>
          <p:cNvPr id="40963"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Head-on crash</a:t>
            </a:r>
          </a:p>
          <a:p>
            <a:pPr lvl="1">
              <a:spcBef>
                <a:spcPct val="35000"/>
              </a:spcBef>
            </a:pPr>
            <a:r>
              <a:rPr lang="en-US" altLang="en-US" dirty="0"/>
              <a:t>Motorcycle strikes another object and stops its forward motion while the rider continues moving forward.</a:t>
            </a:r>
          </a:p>
          <a:p>
            <a:pPr>
              <a:spcBef>
                <a:spcPct val="35000"/>
              </a:spcBef>
            </a:pPr>
            <a:r>
              <a:rPr lang="en-US" altLang="en-US" dirty="0"/>
              <a:t>Angular crash</a:t>
            </a:r>
          </a:p>
          <a:p>
            <a:pPr lvl="1">
              <a:spcBef>
                <a:spcPct val="35000"/>
              </a:spcBef>
            </a:pPr>
            <a:r>
              <a:rPr lang="en-US" altLang="en-US" dirty="0"/>
              <a:t>Motorcycle strikes an object at an angle so that the rider sustains direct crushing injuries to the lower extremity.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a:lnSpc>
                <a:spcPct val="85000"/>
              </a:lnSpc>
            </a:pPr>
            <a:r>
              <a:rPr lang="en-US" altLang="en-US" dirty="0"/>
              <a:t>Car Versus Motorcycle </a:t>
            </a:r>
            <a:r>
              <a:rPr lang="en-US" altLang="en-US" sz="2000" b="0" dirty="0"/>
              <a:t>(4 of 4)</a:t>
            </a:r>
          </a:p>
        </p:txBody>
      </p:sp>
      <p:sp>
        <p:nvSpPr>
          <p:cNvPr id="41987"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Ejection</a:t>
            </a:r>
          </a:p>
          <a:p>
            <a:pPr lvl="1">
              <a:spcBef>
                <a:spcPct val="35000"/>
              </a:spcBef>
            </a:pPr>
            <a:r>
              <a:rPr lang="en-US" altLang="en-US" dirty="0"/>
              <a:t>Rider will travel at high speed until stopped by a stationary object, another vehicle, or road drag.</a:t>
            </a:r>
          </a:p>
          <a:p>
            <a:pPr>
              <a:spcBef>
                <a:spcPct val="35000"/>
              </a:spcBef>
            </a:pPr>
            <a:r>
              <a:rPr lang="en-US" altLang="en-US" dirty="0"/>
              <a:t>Controlled crash</a:t>
            </a:r>
          </a:p>
          <a:p>
            <a:pPr lvl="1">
              <a:spcBef>
                <a:spcPct val="35000"/>
              </a:spcBef>
            </a:pPr>
            <a:r>
              <a:rPr lang="en-US" altLang="en-US" dirty="0"/>
              <a:t>Technique used to separate the rider from the body of the motorcycle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a:lnSpc>
                <a:spcPct val="85000"/>
              </a:lnSpc>
            </a:pPr>
            <a:r>
              <a:rPr lang="en-US" altLang="en-US" dirty="0"/>
              <a:t>Falls </a:t>
            </a:r>
            <a:r>
              <a:rPr lang="en-US" altLang="en-US" sz="2000" b="0" dirty="0"/>
              <a:t>(1 of 3)</a:t>
            </a:r>
          </a:p>
        </p:txBody>
      </p:sp>
      <p:sp>
        <p:nvSpPr>
          <p:cNvPr id="43011"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Injury potential depends on the height from which the patient fell.</a:t>
            </a:r>
          </a:p>
          <a:p>
            <a:pPr lvl="1">
              <a:spcBef>
                <a:spcPct val="35000"/>
              </a:spcBef>
            </a:pPr>
            <a:r>
              <a:rPr lang="en-US" altLang="en-US" dirty="0"/>
              <a:t>More than 20 ft</a:t>
            </a:r>
            <a:r>
              <a:rPr lang="en-US" altLang="en-US" dirty="0">
                <a:ea typeface="MS PGothic" charset="-128"/>
              </a:rPr>
              <a:t> (6 m) </a:t>
            </a:r>
            <a:r>
              <a:rPr lang="en-US" altLang="en-US" dirty="0"/>
              <a:t>is considered significant.</a:t>
            </a:r>
          </a:p>
          <a:p>
            <a:pPr>
              <a:spcBef>
                <a:spcPct val="35000"/>
              </a:spcBef>
            </a:pPr>
            <a:r>
              <a:rPr lang="en-US" altLang="en-US" dirty="0"/>
              <a:t>Internal injuries pose the greatest threat to life.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lnSpc>
                <a:spcPct val="85000"/>
              </a:lnSpc>
            </a:pPr>
            <a:r>
              <a:rPr lang="en-US" altLang="en-US" dirty="0"/>
              <a:t>National EMS Education Standard Competencies </a:t>
            </a:r>
            <a:r>
              <a:rPr lang="en-US" altLang="en-US" sz="2000" b="0" dirty="0"/>
              <a:t>(3 of 3)</a:t>
            </a:r>
          </a:p>
        </p:txBody>
      </p:sp>
      <p:sp>
        <p:nvSpPr>
          <p:cNvPr id="6147"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eaLnBrk="1" hangingPunct="1">
              <a:spcBef>
                <a:spcPct val="35000"/>
              </a:spcBef>
              <a:buFontTx/>
              <a:buNone/>
            </a:pPr>
            <a:r>
              <a:rPr lang="en-US" altLang="en-US" b="1" dirty="0"/>
              <a:t>Multisystem Trauma</a:t>
            </a:r>
          </a:p>
          <a:p>
            <a:pPr eaLnBrk="1" hangingPunct="1">
              <a:spcBef>
                <a:spcPct val="35000"/>
              </a:spcBef>
            </a:pPr>
            <a:r>
              <a:rPr lang="en-US" altLang="en-US" dirty="0"/>
              <a:t>Recognition and management of</a:t>
            </a:r>
          </a:p>
          <a:p>
            <a:pPr lvl="1" eaLnBrk="1" hangingPunct="1">
              <a:spcBef>
                <a:spcPct val="35000"/>
              </a:spcBef>
            </a:pPr>
            <a:r>
              <a:rPr lang="en-US" altLang="en-US" dirty="0"/>
              <a:t>Multisystem trauma</a:t>
            </a:r>
          </a:p>
          <a:p>
            <a:pPr eaLnBrk="1" hangingPunct="1">
              <a:spcBef>
                <a:spcPct val="35000"/>
              </a:spcBef>
            </a:pPr>
            <a:r>
              <a:rPr lang="en-US" altLang="en-US" dirty="0"/>
              <a:t>Pathophysiology, assessment, and management of</a:t>
            </a:r>
          </a:p>
          <a:p>
            <a:pPr lvl="1" eaLnBrk="1" hangingPunct="1">
              <a:spcBef>
                <a:spcPct val="35000"/>
              </a:spcBef>
            </a:pPr>
            <a:r>
              <a:rPr lang="en-US" altLang="en-US" dirty="0"/>
              <a:t>Multisystem trauma</a:t>
            </a:r>
          </a:p>
          <a:p>
            <a:pPr lvl="1" eaLnBrk="1" hangingPunct="1">
              <a:spcBef>
                <a:spcPct val="35000"/>
              </a:spcBef>
            </a:pPr>
            <a:r>
              <a:rPr lang="en-US" altLang="en-US" dirty="0"/>
              <a:t>Blast injuries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a:lnSpc>
                <a:spcPct val="85000"/>
              </a:lnSpc>
            </a:pPr>
            <a:r>
              <a:rPr lang="en-US" altLang="en-US" dirty="0"/>
              <a:t>Falls </a:t>
            </a:r>
            <a:r>
              <a:rPr lang="en-US" altLang="en-US" sz="2000" b="0" dirty="0"/>
              <a:t>(2 of 3)</a:t>
            </a:r>
          </a:p>
        </p:txBody>
      </p:sp>
      <p:sp>
        <p:nvSpPr>
          <p:cNvPr id="44035" name="Content Placeholder 2"/>
          <p:cNvSpPr>
            <a:spLocks noGrp="1"/>
          </p:cNvSpPr>
          <p:nvPr>
            <p:ph type="body" idx="1"/>
          </p:nvPr>
        </p:nvSpPr>
        <p:spPr>
          <a:xfrm>
            <a:off x="6299200" y="1447800"/>
            <a:ext cx="5181600" cy="4800600"/>
          </a:xfrm>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Patients who fall and land on their feet may have less-severe internal injuries.</a:t>
            </a:r>
          </a:p>
          <a:p>
            <a:pPr lvl="1">
              <a:spcBef>
                <a:spcPct val="35000"/>
              </a:spcBef>
            </a:pPr>
            <a:r>
              <a:rPr lang="en-US" altLang="en-US" dirty="0"/>
              <a:t>Their legs may have absorbed much of the energy of the fall.</a:t>
            </a:r>
          </a:p>
        </p:txBody>
      </p:sp>
      <p:pic>
        <p:nvPicPr>
          <p:cNvPr id="8194" name="Picture 2" descr="Image of a girl falling down and landing on her feet, injury to the legs, hips, and spine is indicated through an arrow going upwards from the calcaneus. A tree is seen behind the girl.&#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424" y="1270000"/>
            <a:ext cx="2921540" cy="419258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03288" y="5438686"/>
            <a:ext cx="5497512" cy="1200329"/>
          </a:xfrm>
          <a:prstGeom prst="rect">
            <a:avLst/>
          </a:prstGeom>
        </p:spPr>
        <p:txBody>
          <a:bodyPr wrap="square">
            <a:spAutoFit/>
          </a:bodyPr>
          <a:lstStyle/>
          <a:p>
            <a:r>
              <a:rPr lang="en-US" b="1" dirty="0"/>
              <a:t>FIGURE 25-14 </a:t>
            </a:r>
            <a:r>
              <a:rPr lang="en-US" dirty="0"/>
              <a:t>When a patient falls and lands on his or</a:t>
            </a:r>
          </a:p>
          <a:p>
            <a:r>
              <a:rPr lang="en-US" dirty="0"/>
              <a:t>her feet, the energy is transmitted to the spine, sometimes producing a spinal injury in addition to injuries to the legs and pelvis.</a:t>
            </a:r>
          </a:p>
        </p:txBody>
      </p:sp>
      <p:sp>
        <p:nvSpPr>
          <p:cNvPr id="3" name="Rectangle 2"/>
          <p:cNvSpPr/>
          <p:nvPr/>
        </p:nvSpPr>
        <p:spPr>
          <a:xfrm>
            <a:off x="926992" y="6583918"/>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a:lnSpc>
                <a:spcPct val="85000"/>
              </a:lnSpc>
            </a:pPr>
            <a:r>
              <a:rPr lang="en-US" altLang="en-US" dirty="0"/>
              <a:t>Falls </a:t>
            </a:r>
            <a:r>
              <a:rPr lang="en-US" altLang="en-US" sz="2000" b="0" dirty="0"/>
              <a:t>(3 of 3)</a:t>
            </a:r>
          </a:p>
        </p:txBody>
      </p:sp>
      <p:sp>
        <p:nvSpPr>
          <p:cNvPr id="45059" name="Rectangle 3"/>
          <p:cNvSpPr>
            <a:spLocks noGrp="1" noChangeArrowheads="1"/>
          </p:cNvSpPr>
          <p:nvPr>
            <p:ph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Take the following factors into account:</a:t>
            </a:r>
          </a:p>
          <a:p>
            <a:pPr lvl="1">
              <a:spcBef>
                <a:spcPct val="35000"/>
              </a:spcBef>
            </a:pPr>
            <a:r>
              <a:rPr lang="en-US" altLang="en-US" sz="2200" dirty="0"/>
              <a:t>The height of the fall</a:t>
            </a:r>
          </a:p>
          <a:p>
            <a:pPr lvl="1">
              <a:spcBef>
                <a:spcPct val="35000"/>
              </a:spcBef>
            </a:pPr>
            <a:r>
              <a:rPr lang="en-US" altLang="en-US" sz="2200" dirty="0"/>
              <a:t>The type of surface struck</a:t>
            </a:r>
          </a:p>
          <a:p>
            <a:pPr lvl="1">
              <a:spcBef>
                <a:spcPct val="35000"/>
              </a:spcBef>
            </a:pPr>
            <a:r>
              <a:rPr lang="en-US" altLang="en-US" sz="2200" dirty="0"/>
              <a:t>The part of the body that hit first, followed by the path of energy displacement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a:lnSpc>
                <a:spcPct val="85000"/>
              </a:lnSpc>
            </a:pPr>
            <a:r>
              <a:rPr lang="en-US" altLang="en-US" dirty="0"/>
              <a:t>Penetrating Trauma </a:t>
            </a:r>
            <a:r>
              <a:rPr lang="en-US" altLang="en-US" sz="2000" b="0" dirty="0"/>
              <a:t>(1 of 6)</a:t>
            </a:r>
          </a:p>
        </p:txBody>
      </p:sp>
      <p:sp>
        <p:nvSpPr>
          <p:cNvPr id="46083" name="Content Placeholder 2"/>
          <p:cNvSpPr>
            <a:spLocks noGrp="1"/>
          </p:cNvSpPr>
          <p:nvPr>
            <p:ph type="body" idx="1"/>
          </p:nvPr>
        </p:nvSpPr>
        <p:spPr>
          <a:xfrm>
            <a:off x="6700910" y="1447800"/>
            <a:ext cx="4597400" cy="4800600"/>
          </a:xfrm>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Second-leading cause of trauma death after blunt trauma</a:t>
            </a:r>
          </a:p>
          <a:p>
            <a:pPr lvl="1">
              <a:spcBef>
                <a:spcPct val="35000"/>
              </a:spcBef>
            </a:pPr>
            <a:r>
              <a:rPr lang="en-US" altLang="en-US" dirty="0"/>
              <a:t>Accidentally by impalement</a:t>
            </a:r>
          </a:p>
          <a:p>
            <a:pPr lvl="1">
              <a:spcBef>
                <a:spcPct val="35000"/>
              </a:spcBef>
            </a:pPr>
            <a:r>
              <a:rPr lang="en-US" altLang="en-US" dirty="0"/>
              <a:t>Intentionally by a knife, ice pick, or other weapon</a:t>
            </a:r>
          </a:p>
        </p:txBody>
      </p:sp>
      <p:pic>
        <p:nvPicPr>
          <p:cNvPr id="9218" name="Picture 2" descr="Image of a patient lying down with a stab wound in the chest. Handle of the knife is seen on the chest. Electrodes are seen on the patient’s chest.&#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038" y="1529629"/>
            <a:ext cx="5103812" cy="322883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35038" y="4815609"/>
            <a:ext cx="5389562" cy="923330"/>
          </a:xfrm>
          <a:prstGeom prst="rect">
            <a:avLst/>
          </a:prstGeom>
        </p:spPr>
        <p:txBody>
          <a:bodyPr wrap="square">
            <a:spAutoFit/>
          </a:bodyPr>
          <a:lstStyle/>
          <a:p>
            <a:r>
              <a:rPr lang="en-US" b="1" dirty="0"/>
              <a:t>FIGURE 25-15 </a:t>
            </a:r>
            <a:r>
              <a:rPr lang="en-US" dirty="0"/>
              <a:t>Injuries from low-energy penetrations,</a:t>
            </a:r>
          </a:p>
          <a:p>
            <a:r>
              <a:rPr lang="en-US" dirty="0"/>
              <a:t>such as a stab wound, are caused by the sharp edges of</a:t>
            </a:r>
          </a:p>
          <a:p>
            <a:r>
              <a:rPr lang="en-US" dirty="0"/>
              <a:t>the object moving through the body.</a:t>
            </a:r>
          </a:p>
        </p:txBody>
      </p:sp>
      <p:sp>
        <p:nvSpPr>
          <p:cNvPr id="3" name="Rectangle 2"/>
          <p:cNvSpPr/>
          <p:nvPr/>
        </p:nvSpPr>
        <p:spPr>
          <a:xfrm>
            <a:off x="922338" y="5733105"/>
            <a:ext cx="2722220"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Andrew </a:t>
            </a:r>
            <a:r>
              <a:rPr lang="en-US" sz="1000" dirty="0" err="1">
                <a:latin typeface="Arial" panose="020B0604020202020204" pitchFamily="34" charset="0"/>
                <a:cs typeface="Arial" panose="020B0604020202020204" pitchFamily="34" charset="0"/>
              </a:rPr>
              <a:t>Pollak</a:t>
            </a:r>
            <a:r>
              <a:rPr lang="en-US" sz="1000" dirty="0">
                <a:latin typeface="Arial" panose="020B0604020202020204" pitchFamily="34" charset="0"/>
                <a:cs typeface="Arial" panose="020B0604020202020204" pitchFamily="34" charset="0"/>
              </a:rPr>
              <a:t>, MD. Used with permission.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a:lnSpc>
                <a:spcPct val="85000"/>
              </a:lnSpc>
            </a:pPr>
            <a:r>
              <a:rPr lang="en-US" altLang="en-US" dirty="0"/>
              <a:t>Penetrating Trauma </a:t>
            </a:r>
            <a:r>
              <a:rPr lang="en-US" altLang="en-US" sz="2000" b="0" dirty="0"/>
              <a:t>(2 of 6)</a:t>
            </a:r>
          </a:p>
        </p:txBody>
      </p:sp>
      <p:sp>
        <p:nvSpPr>
          <p:cNvPr id="47107"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With low-energy penetrations, injuries are caused by the sharp edges of the object moving through the body.</a:t>
            </a:r>
          </a:p>
          <a:p>
            <a:pPr>
              <a:spcBef>
                <a:spcPct val="35000"/>
              </a:spcBef>
            </a:pPr>
            <a:r>
              <a:rPr lang="en-US" altLang="en-US" dirty="0"/>
              <a:t>Knives may have been deliberately moved around internally, causing more damage than the external wounds suggest.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a:lnSpc>
                <a:spcPct val="85000"/>
              </a:lnSpc>
            </a:pPr>
            <a:r>
              <a:rPr lang="en-US" altLang="en-US" dirty="0"/>
              <a:t>Penetrating Trauma </a:t>
            </a:r>
            <a:r>
              <a:rPr lang="en-US" altLang="en-US" sz="2000" b="0" dirty="0"/>
              <a:t>(3 of 6)</a:t>
            </a:r>
          </a:p>
        </p:txBody>
      </p:sp>
      <p:sp>
        <p:nvSpPr>
          <p:cNvPr id="48131"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Path of the projectile may not be easy to predict.</a:t>
            </a:r>
          </a:p>
          <a:p>
            <a:pPr lvl="1">
              <a:spcBef>
                <a:spcPct val="35000"/>
              </a:spcBef>
            </a:pPr>
            <a:r>
              <a:rPr lang="en-US" altLang="en-US" dirty="0"/>
              <a:t>Bullet may ricochet within the body before exiting.</a:t>
            </a:r>
          </a:p>
          <a:p>
            <a:pPr lvl="1">
              <a:spcBef>
                <a:spcPct val="35000"/>
              </a:spcBef>
            </a:pPr>
            <a:r>
              <a:rPr lang="en-US" altLang="en-US" dirty="0"/>
              <a:t>Path the projectile takes is its trajectory.</a:t>
            </a:r>
          </a:p>
          <a:p>
            <a:pPr lvl="1">
              <a:spcBef>
                <a:spcPct val="35000"/>
              </a:spcBef>
            </a:pPr>
            <a:r>
              <a:rPr lang="en-US" altLang="en-US" dirty="0"/>
              <a:t>Fragmentation will increase damage.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a:lnSpc>
                <a:spcPct val="85000"/>
              </a:lnSpc>
            </a:pPr>
            <a:r>
              <a:rPr lang="en-US" altLang="en-US" dirty="0"/>
              <a:t>Penetrating Trauma </a:t>
            </a:r>
            <a:r>
              <a:rPr lang="en-US" altLang="en-US" sz="2000" b="0" dirty="0"/>
              <a:t>(4 of 6)</a:t>
            </a:r>
          </a:p>
        </p:txBody>
      </p:sp>
      <p:sp>
        <p:nvSpPr>
          <p:cNvPr id="49155"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Cavitation results from rapid changes in tissue and fluid pressure that occur with the passage of the projectile. </a:t>
            </a:r>
          </a:p>
          <a:p>
            <a:pPr>
              <a:spcBef>
                <a:spcPct val="35000"/>
              </a:spcBef>
            </a:pPr>
            <a:r>
              <a:rPr lang="en-US" altLang="en-US" dirty="0"/>
              <a:t>Can result in serious injury to internal organs</a:t>
            </a:r>
          </a:p>
        </p:txBody>
      </p:sp>
      <p:pic>
        <p:nvPicPr>
          <p:cNvPr id="10242" name="Picture 2" descr="Image of a tissue depicting both temporary cavity and permanent cavity. Temporary cavity is shown as a bulge above the tissue surface with three arrows pointing upwards. Permanent cavity is marked by a bulge below the tissue surface with three arrows pointing downwards. An arrow on the upper surface points down and another below the surface points up. Reformation of elastic tissue is written alongside this arrow.&#10;" title="Image of a tissue depicting both temporary cavity and permanent cavity.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7051" y="3096024"/>
            <a:ext cx="5600700" cy="245665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067050" y="5495528"/>
            <a:ext cx="7010400" cy="646331"/>
          </a:xfrm>
          <a:prstGeom prst="rect">
            <a:avLst/>
          </a:prstGeom>
        </p:spPr>
        <p:txBody>
          <a:bodyPr wrap="square">
            <a:spAutoFit/>
          </a:bodyPr>
          <a:lstStyle/>
          <a:p>
            <a:r>
              <a:rPr lang="en-US" b="1" dirty="0"/>
              <a:t>FIGURE 25-16 </a:t>
            </a:r>
            <a:r>
              <a:rPr lang="en-US" dirty="0"/>
              <a:t>Two types of injury are caused by cavitation—temporary and permanent.</a:t>
            </a:r>
          </a:p>
        </p:txBody>
      </p:sp>
      <p:sp>
        <p:nvSpPr>
          <p:cNvPr id="4" name="Rectangle 3"/>
          <p:cNvSpPr/>
          <p:nvPr/>
        </p:nvSpPr>
        <p:spPr>
          <a:xfrm>
            <a:off x="3067051" y="6141859"/>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a:lnSpc>
                <a:spcPct val="85000"/>
              </a:lnSpc>
            </a:pPr>
            <a:r>
              <a:rPr lang="en-US" altLang="en-US" dirty="0"/>
              <a:t>Penetrating Trauma </a:t>
            </a:r>
            <a:r>
              <a:rPr lang="en-US" altLang="en-US" sz="2000" b="0" dirty="0"/>
              <a:t>(5 of 6)</a:t>
            </a:r>
          </a:p>
        </p:txBody>
      </p:sp>
      <p:sp>
        <p:nvSpPr>
          <p:cNvPr id="50179"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Relationship between distance and severity of injury varies depending on the type of weapon involved.</a:t>
            </a:r>
          </a:p>
          <a:p>
            <a:pPr lvl="1">
              <a:spcBef>
                <a:spcPct val="35000"/>
              </a:spcBef>
            </a:pPr>
            <a:r>
              <a:rPr lang="en-US" altLang="en-US" dirty="0"/>
              <a:t>Air resistance (drag) slows the projectile.</a:t>
            </a:r>
          </a:p>
          <a:p>
            <a:pPr lvl="1">
              <a:spcBef>
                <a:spcPct val="35000"/>
              </a:spcBef>
            </a:pPr>
            <a:r>
              <a:rPr lang="en-US" altLang="en-US" dirty="0"/>
              <a:t>Area damaged by projectiles is typically larger than the diameter of the projectile. </a:t>
            </a:r>
          </a:p>
          <a:p>
            <a:pPr lvl="1">
              <a:spcBef>
                <a:spcPct val="35000"/>
              </a:spcBef>
            </a:pPr>
            <a:r>
              <a:rPr lang="en-US" altLang="en-US" dirty="0"/>
              <a:t>Energy available for a bullet to cause damage is more a function of its speed than its mass.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a:lnSpc>
                <a:spcPct val="85000"/>
              </a:lnSpc>
            </a:pPr>
            <a:r>
              <a:rPr lang="en-US" altLang="en-US" dirty="0"/>
              <a:t>Penetrating Trauma </a:t>
            </a:r>
            <a:r>
              <a:rPr lang="en-US" altLang="en-US" sz="2000" b="0" dirty="0"/>
              <a:t>(6 of 6)</a:t>
            </a:r>
          </a:p>
        </p:txBody>
      </p:sp>
      <p:pic>
        <p:nvPicPr>
          <p:cNvPr id="11266" name="Picture 2" descr="A table, titled, recognizing developing problems in trauma patients. Mechanism of injury, signs and symptoms, index of suspicion are the columns from left to right respectively. First row reads, Blunt or penetrating trauma to the neck; Noisy or labored breathing, Increased respiratory rate, Swelling of the face or neck, Altered gag reflex, Decreasing/low GCS score(&lt;9 is severe), Decreasing/low Spo2, Rapid, weak pulse, Decreasing/low blood pressure; Significant bleeding or foreign bodies in the upper or lower airway, causing obstruction. Be alert for airway compromise. Second row reads, Significant chest wall blunt trauma from motor vehicle crashes, car-versus-pedestrian, and other crashes; penetrating trauma to the chest wall; Significant chest pain, Shortness of breath, Increased respiratory rate, Asymmetric chest wall movement, Subcutaneous emphysema, Decreasing GCS (&lt;9 is severe), Decreasing/low Spo2, Presence of jugular vein distention, Rapid, weak pulse, Decreasing/low blood , , pressure, Loss of peripheral pulses during inspiration, Narrowing pulse pressures; Cardiac or pulmonary contusion, Pneumothorax (accumulation of air or gas in the pleural cavity) or hemothorax (accumulation of blood in the pleural cavity), Broken ribs, causing respiratory compromise. Third row reads, Any significant blunt force trauma from motor vehicle crashes or penetrating injury; Blunt or penetrating trauma to the neck, chest, abdomen, or groin, Blows to the head sustained during motor vehicle crashes, falls, or other incidents, producing loss of consciousness, altered mental status, inability to recall events, combativeness, or changes in speech patterns, Inability to maintain airway, Difficulty moving extremities; headache, especially with nausea and vomiting, Decreasing GCS (&lt;9 is severe), Decreasing/low Spo2, Rapid, weak pulse, Decreasing/low blood pressure or increasing blood pressure with slow pulse; Injuries in these regions may tear and cause damage to the large blood vessels located in these body areas, resulting in significant internal and external bleeding, Be alert to the possibility of bruising to the brain and bleeding in and around the brain tissue, which may cause the development of excess pressure inside the skull around the brain. Fourth row reads, Any significant blunt force trauma, falls from a significant height, or penetrating trauma; Severe back and/or neck pain, history of difficulty moving extremities, loss of sensation or tingling in the extremities, Decreasing GCS (&lt;9 is severe), Rapid, weak pulse or slow pulse; Injury to the bones of the spinal column or to the spinal cord&#10;" title="A table, titled, recognizing developing problems in trauma patients.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52852" y="1206950"/>
            <a:ext cx="4876798" cy="56267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a:lnSpc>
                <a:spcPct val="85000"/>
              </a:lnSpc>
            </a:pPr>
            <a:r>
              <a:rPr lang="en-US" altLang="en-US" dirty="0"/>
              <a:t>Blast Injuries </a:t>
            </a:r>
            <a:r>
              <a:rPr lang="en-US" altLang="en-US" sz="2000" b="0" dirty="0"/>
              <a:t>(1 of 7)</a:t>
            </a:r>
          </a:p>
        </p:txBody>
      </p:sp>
      <p:sp>
        <p:nvSpPr>
          <p:cNvPr id="52227"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Most common in military conflict</a:t>
            </a:r>
          </a:p>
          <a:p>
            <a:pPr>
              <a:spcBef>
                <a:spcPct val="35000"/>
              </a:spcBef>
            </a:pPr>
            <a:r>
              <a:rPr lang="en-US" altLang="en-US" dirty="0"/>
              <a:t>Also seen in:</a:t>
            </a:r>
          </a:p>
          <a:p>
            <a:pPr lvl="1">
              <a:spcBef>
                <a:spcPct val="35000"/>
              </a:spcBef>
            </a:pPr>
            <a:r>
              <a:rPr lang="en-US" altLang="en-US" dirty="0"/>
              <a:t>Mines</a:t>
            </a:r>
          </a:p>
          <a:p>
            <a:pPr lvl="1">
              <a:spcBef>
                <a:spcPct val="35000"/>
              </a:spcBef>
            </a:pPr>
            <a:r>
              <a:rPr lang="en-US" altLang="en-US" dirty="0"/>
              <a:t>Shipyards</a:t>
            </a:r>
          </a:p>
          <a:p>
            <a:pPr lvl="1">
              <a:spcBef>
                <a:spcPct val="35000"/>
              </a:spcBef>
            </a:pPr>
            <a:r>
              <a:rPr lang="en-US" altLang="en-US" dirty="0"/>
              <a:t>Chemical plants</a:t>
            </a:r>
          </a:p>
          <a:p>
            <a:pPr lvl="1">
              <a:spcBef>
                <a:spcPct val="35000"/>
              </a:spcBef>
            </a:pPr>
            <a:r>
              <a:rPr lang="en-US" altLang="en-US" dirty="0"/>
              <a:t>Terrorist attacks</a:t>
            </a:r>
          </a:p>
          <a:p>
            <a:endParaRPr lang="en-US" altLang="en-US" sz="2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a:lnSpc>
                <a:spcPct val="85000"/>
              </a:lnSpc>
            </a:pPr>
            <a:r>
              <a:rPr lang="en-US" altLang="en-US" dirty="0"/>
              <a:t>Blast Injuries </a:t>
            </a:r>
            <a:r>
              <a:rPr lang="en-US" altLang="en-US" sz="2000" b="0" dirty="0"/>
              <a:t>(2 of 7)</a:t>
            </a:r>
          </a:p>
        </p:txBody>
      </p:sp>
      <p:pic>
        <p:nvPicPr>
          <p:cNvPr id="12290" name="Picture 2" descr="Image depicting mechanisms of blast injuries. There are four circles. The inner circle is marked primary blast injury, a blast is seen spreading in all directions. In the next circle, secondary blast injury (injuries due to missiles being propelled by blast force) is marked. In the third circle, tertiary blast injury (injuries due to impact with another object) is marked. A man is seen skidding along the first and second circles due to the impact of the blast from the inner circle, blast is marked by small specks. Fourth circle is marked quaternary blast injury (collateral injuries such as bums, crush injuries, toxic inhalation).&#10;" title="Image depicting mechanisms of blast injurie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3050" y="1696719"/>
            <a:ext cx="3949700" cy="39751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925425" y="5671819"/>
            <a:ext cx="4264950" cy="369332"/>
          </a:xfrm>
          <a:prstGeom prst="rect">
            <a:avLst/>
          </a:prstGeom>
        </p:spPr>
        <p:txBody>
          <a:bodyPr wrap="none">
            <a:spAutoFit/>
          </a:bodyPr>
          <a:lstStyle/>
          <a:p>
            <a:r>
              <a:rPr lang="en-US" b="1" dirty="0"/>
              <a:t>FIGURE 25-18 </a:t>
            </a:r>
            <a:r>
              <a:rPr lang="en-US" dirty="0"/>
              <a:t>Mechanisms of blast injuries.</a:t>
            </a:r>
          </a:p>
        </p:txBody>
      </p:sp>
      <p:sp>
        <p:nvSpPr>
          <p:cNvPr id="3" name="Rectangle 2"/>
          <p:cNvSpPr/>
          <p:nvPr/>
        </p:nvSpPr>
        <p:spPr>
          <a:xfrm>
            <a:off x="3925425" y="6079251"/>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nSpc>
                <a:spcPct val="85000"/>
              </a:lnSpc>
            </a:pPr>
            <a:r>
              <a:rPr lang="en-US" altLang="en-US" dirty="0"/>
              <a:t>Introduction </a:t>
            </a:r>
            <a:r>
              <a:rPr lang="en-US" altLang="en-US" sz="2000" b="0" dirty="0"/>
              <a:t>(1 of 2)</a:t>
            </a:r>
          </a:p>
        </p:txBody>
      </p:sp>
      <p:sp>
        <p:nvSpPr>
          <p:cNvPr id="7171"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For people younger than age 44, traumatic injuries are the leading cause of death in the United States.</a:t>
            </a:r>
          </a:p>
          <a:p>
            <a:pPr lvl="1">
              <a:spcBef>
                <a:spcPct val="35000"/>
              </a:spcBef>
            </a:pPr>
            <a:r>
              <a:rPr lang="en-US" altLang="en-US" dirty="0"/>
              <a:t>Traumatic emergencies occur as result of physical forces applied to the body.</a:t>
            </a:r>
          </a:p>
          <a:p>
            <a:pPr lvl="1">
              <a:spcBef>
                <a:spcPct val="35000"/>
              </a:spcBef>
            </a:pPr>
            <a:r>
              <a:rPr lang="en-US" altLang="en-US" dirty="0"/>
              <a:t>Medical emergencies occur from an illness or condition not caused by an outside force.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a:lnSpc>
                <a:spcPct val="85000"/>
              </a:lnSpc>
            </a:pPr>
            <a:r>
              <a:rPr lang="en-US" altLang="en-US" dirty="0"/>
              <a:t>Blast Injuries </a:t>
            </a:r>
            <a:r>
              <a:rPr lang="en-US" altLang="en-US" sz="2000" b="0" dirty="0"/>
              <a:t>(3 of 7)</a:t>
            </a:r>
          </a:p>
        </p:txBody>
      </p:sp>
      <p:sp>
        <p:nvSpPr>
          <p:cNvPr id="54275"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Primary blast injuries</a:t>
            </a:r>
          </a:p>
          <a:p>
            <a:pPr lvl="1">
              <a:spcBef>
                <a:spcPct val="35000"/>
              </a:spcBef>
            </a:pPr>
            <a:r>
              <a:rPr lang="en-US" altLang="en-US" dirty="0"/>
              <a:t>Due entirely to the blast itself</a:t>
            </a:r>
          </a:p>
          <a:p>
            <a:pPr lvl="1">
              <a:spcBef>
                <a:spcPct val="35000"/>
              </a:spcBef>
            </a:pPr>
            <a:r>
              <a:rPr lang="en-US" altLang="en-US" dirty="0"/>
              <a:t>Damage to the body by pressure wave</a:t>
            </a:r>
          </a:p>
          <a:p>
            <a:pPr>
              <a:spcBef>
                <a:spcPct val="35000"/>
              </a:spcBef>
            </a:pPr>
            <a:r>
              <a:rPr lang="en-US" altLang="en-US" dirty="0"/>
              <a:t>Secondary blast injuries</a:t>
            </a:r>
          </a:p>
          <a:p>
            <a:pPr lvl="1">
              <a:spcBef>
                <a:spcPct val="35000"/>
              </a:spcBef>
            </a:pPr>
            <a:r>
              <a:rPr lang="en-US" altLang="en-US" dirty="0"/>
              <a:t>Damage to the body results from being struck by flying debris.</a:t>
            </a:r>
          </a:p>
          <a:p>
            <a:pPr>
              <a:spcBef>
                <a:spcPct val="35000"/>
              </a:spcBef>
            </a:pPr>
            <a:r>
              <a:rPr lang="en-US" altLang="en-US" dirty="0"/>
              <a:t>Tertiary blast injuries</a:t>
            </a:r>
          </a:p>
          <a:p>
            <a:pPr lvl="1">
              <a:spcBef>
                <a:spcPct val="35000"/>
              </a:spcBef>
            </a:pPr>
            <a:r>
              <a:rPr lang="en-US" altLang="en-US" dirty="0"/>
              <a:t>Victim is hurled by the force of the explosion.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a:lnSpc>
                <a:spcPct val="85000"/>
              </a:lnSpc>
            </a:pPr>
            <a:r>
              <a:rPr lang="en-US" altLang="en-US" dirty="0"/>
              <a:t>Blast Injuries </a:t>
            </a:r>
            <a:r>
              <a:rPr lang="en-US" altLang="en-US" sz="2000" b="0" dirty="0"/>
              <a:t>(4 of 7)</a:t>
            </a:r>
          </a:p>
        </p:txBody>
      </p:sp>
      <p:sp>
        <p:nvSpPr>
          <p:cNvPr id="55299"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Quaternary (miscellaneous) blast injuries</a:t>
            </a:r>
          </a:p>
          <a:p>
            <a:pPr lvl="1">
              <a:spcBef>
                <a:spcPct val="35000"/>
              </a:spcBef>
            </a:pPr>
            <a:r>
              <a:rPr lang="en-US" altLang="en-US" dirty="0"/>
              <a:t>Burns from hot gases or fires started by the blast</a:t>
            </a:r>
          </a:p>
          <a:p>
            <a:pPr lvl="1">
              <a:spcBef>
                <a:spcPct val="35000"/>
              </a:spcBef>
            </a:pPr>
            <a:r>
              <a:rPr lang="en-US" altLang="en-US" dirty="0"/>
              <a:t>Respiratory injury from inhaling toxic gases</a:t>
            </a:r>
          </a:p>
          <a:p>
            <a:pPr lvl="1">
              <a:spcBef>
                <a:spcPct val="35000"/>
              </a:spcBef>
            </a:pPr>
            <a:r>
              <a:rPr lang="en-US" altLang="en-US" dirty="0"/>
              <a:t>Crush injury from the collapse of buildings</a:t>
            </a:r>
          </a:p>
          <a:p>
            <a:pPr>
              <a:spcBef>
                <a:spcPct val="35000"/>
              </a:spcBef>
            </a:pPr>
            <a:r>
              <a:rPr lang="en-US" altLang="en-US" dirty="0"/>
              <a:t>Most patients will have some combination of the four types of injury.</a:t>
            </a:r>
          </a:p>
          <a:p>
            <a:pPr lvl="1"/>
            <a:endParaRPr lang="en-US" altLang="en-US" sz="28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a:lnSpc>
                <a:spcPct val="85000"/>
              </a:lnSpc>
            </a:pPr>
            <a:r>
              <a:rPr lang="en-US" altLang="en-US" dirty="0"/>
              <a:t>Blast Injuries </a:t>
            </a:r>
            <a:r>
              <a:rPr lang="en-US" altLang="en-US" sz="2000" b="0" dirty="0"/>
              <a:t>(5 of 7)</a:t>
            </a:r>
          </a:p>
        </p:txBody>
      </p:sp>
      <p:sp>
        <p:nvSpPr>
          <p:cNvPr id="56323"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Organs that contain air are most susceptible to pressure changes.</a:t>
            </a:r>
          </a:p>
          <a:p>
            <a:pPr lvl="1">
              <a:spcBef>
                <a:spcPct val="35000"/>
              </a:spcBef>
            </a:pPr>
            <a:r>
              <a:rPr lang="en-US" altLang="en-US" dirty="0"/>
              <a:t>Middle ear</a:t>
            </a:r>
          </a:p>
          <a:p>
            <a:pPr lvl="1">
              <a:spcBef>
                <a:spcPct val="35000"/>
              </a:spcBef>
            </a:pPr>
            <a:r>
              <a:rPr lang="en-US" altLang="en-US" dirty="0"/>
              <a:t>Lung</a:t>
            </a:r>
          </a:p>
          <a:p>
            <a:pPr lvl="1">
              <a:spcBef>
                <a:spcPct val="35000"/>
              </a:spcBef>
            </a:pPr>
            <a:r>
              <a:rPr lang="en-US" altLang="en-US" dirty="0"/>
              <a:t>Gastrointestinal tract</a:t>
            </a:r>
          </a:p>
          <a:p>
            <a:pPr>
              <a:spcBef>
                <a:spcPct val="35000"/>
              </a:spcBef>
            </a:pPr>
            <a:r>
              <a:rPr lang="en-US" altLang="en-US" dirty="0"/>
              <a:t>The ear is most sensitive to blast injuries.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a:lnSpc>
                <a:spcPct val="85000"/>
              </a:lnSpc>
            </a:pPr>
            <a:r>
              <a:rPr lang="en-US" altLang="en-US" dirty="0"/>
              <a:t>Blast Injuries </a:t>
            </a:r>
            <a:r>
              <a:rPr lang="en-US" altLang="en-US" sz="2000" b="0" dirty="0"/>
              <a:t>(6 of 7)</a:t>
            </a:r>
          </a:p>
        </p:txBody>
      </p:sp>
      <p:sp>
        <p:nvSpPr>
          <p:cNvPr id="57347"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Pulmonary blast injuries result from short-range exposure to the detonation of explosives.</a:t>
            </a:r>
          </a:p>
          <a:p>
            <a:pPr>
              <a:spcBef>
                <a:spcPct val="35000"/>
              </a:spcBef>
            </a:pPr>
            <a:r>
              <a:rPr lang="en-US" altLang="en-US" dirty="0"/>
              <a:t>Arterial air embolisms can produce:</a:t>
            </a:r>
          </a:p>
          <a:p>
            <a:pPr lvl="1">
              <a:spcBef>
                <a:spcPct val="35000"/>
              </a:spcBef>
            </a:pPr>
            <a:r>
              <a:rPr lang="en-US" altLang="en-US" dirty="0"/>
              <a:t>Disturbances in vision</a:t>
            </a:r>
          </a:p>
          <a:p>
            <a:pPr lvl="1">
              <a:spcBef>
                <a:spcPct val="35000"/>
              </a:spcBef>
            </a:pPr>
            <a:r>
              <a:rPr lang="en-US" altLang="en-US" dirty="0"/>
              <a:t>Changes in behavior and state of consciousness</a:t>
            </a:r>
          </a:p>
          <a:p>
            <a:pPr lvl="1">
              <a:spcBef>
                <a:spcPct val="35000"/>
              </a:spcBef>
            </a:pPr>
            <a:r>
              <a:rPr lang="en-US" altLang="en-US" dirty="0"/>
              <a:t>Variety of other neurologic signs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a:lnSpc>
                <a:spcPct val="85000"/>
              </a:lnSpc>
            </a:pPr>
            <a:r>
              <a:rPr lang="en-US" altLang="en-US" dirty="0"/>
              <a:t>Blast Injuries </a:t>
            </a:r>
            <a:r>
              <a:rPr lang="en-US" altLang="en-US" sz="2000" b="0" dirty="0"/>
              <a:t>(7 of 7)</a:t>
            </a:r>
          </a:p>
        </p:txBody>
      </p:sp>
      <p:sp>
        <p:nvSpPr>
          <p:cNvPr id="58371"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Solid organs are relatively protected from shock wave injury.</a:t>
            </a:r>
          </a:p>
          <a:p>
            <a:pPr>
              <a:spcBef>
                <a:spcPct val="35000"/>
              </a:spcBef>
            </a:pPr>
            <a:r>
              <a:rPr lang="en-US" altLang="en-US" dirty="0"/>
              <a:t>Neurologic injuries and head trauma are the most common causes of death.</a:t>
            </a:r>
          </a:p>
          <a:p>
            <a:pPr>
              <a:spcBef>
                <a:spcPct val="35000"/>
              </a:spcBef>
            </a:pPr>
            <a:r>
              <a:rPr lang="en-US" altLang="en-US" dirty="0"/>
              <a:t>Traumatic amputations are common.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a:lnSpc>
                <a:spcPct val="85000"/>
              </a:lnSpc>
            </a:pPr>
            <a:r>
              <a:rPr lang="en-US" altLang="en-US" dirty="0"/>
              <a:t>Multisystem Trauma</a:t>
            </a:r>
          </a:p>
        </p:txBody>
      </p:sp>
      <p:sp>
        <p:nvSpPr>
          <p:cNvPr id="59395"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Involves more than one body system</a:t>
            </a:r>
          </a:p>
          <a:p>
            <a:pPr lvl="1">
              <a:spcBef>
                <a:spcPct val="35000"/>
              </a:spcBef>
            </a:pPr>
            <a:r>
              <a:rPr lang="en-US" altLang="en-US" dirty="0"/>
              <a:t>Head and spinal trauma</a:t>
            </a:r>
          </a:p>
          <a:p>
            <a:pPr lvl="1">
              <a:spcBef>
                <a:spcPct val="35000"/>
              </a:spcBef>
            </a:pPr>
            <a:r>
              <a:rPr lang="en-US" altLang="en-US" dirty="0"/>
              <a:t>Chest and abdominal trauma</a:t>
            </a:r>
          </a:p>
          <a:p>
            <a:pPr lvl="1">
              <a:spcBef>
                <a:spcPct val="35000"/>
              </a:spcBef>
            </a:pPr>
            <a:r>
              <a:rPr lang="en-US" altLang="en-US" dirty="0"/>
              <a:t>Chest and multiple extremity trauma</a:t>
            </a:r>
          </a:p>
          <a:p>
            <a:pPr>
              <a:spcBef>
                <a:spcPct val="35000"/>
              </a:spcBef>
            </a:pPr>
            <a:r>
              <a:rPr lang="en-US" altLang="en-US" dirty="0"/>
              <a:t>Alert medical control and transport rapidly.</a:t>
            </a:r>
          </a:p>
          <a:p>
            <a:pPr>
              <a:spcBef>
                <a:spcPct val="35000"/>
              </a:spcBef>
            </a:pPr>
            <a:r>
              <a:rPr lang="en-US" altLang="en-US" dirty="0"/>
              <a:t>Patients have a high level of morbidity and mortality.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pPr>
              <a:lnSpc>
                <a:spcPct val="85000"/>
              </a:lnSpc>
            </a:pPr>
            <a:r>
              <a:rPr lang="en-US" altLang="en-US" dirty="0"/>
              <a:t>Golden Principles of Prehospital Trauma Care </a:t>
            </a:r>
            <a:r>
              <a:rPr lang="en-US" altLang="en-US" sz="2000" b="0" dirty="0"/>
              <a:t>(1 of 3)</a:t>
            </a:r>
          </a:p>
        </p:txBody>
      </p:sp>
      <p:sp>
        <p:nvSpPr>
          <p:cNvPr id="60419"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Your main priority is to ensure:</a:t>
            </a:r>
          </a:p>
          <a:p>
            <a:pPr lvl="1">
              <a:spcBef>
                <a:spcPct val="35000"/>
              </a:spcBef>
            </a:pPr>
            <a:r>
              <a:rPr lang="en-US" altLang="en-US" dirty="0"/>
              <a:t>Your safety</a:t>
            </a:r>
          </a:p>
          <a:p>
            <a:pPr lvl="1">
              <a:spcBef>
                <a:spcPct val="35000"/>
              </a:spcBef>
            </a:pPr>
            <a:r>
              <a:rPr lang="en-US" altLang="en-US" dirty="0"/>
              <a:t>Safety of your crew</a:t>
            </a:r>
          </a:p>
          <a:p>
            <a:pPr lvl="1">
              <a:spcBef>
                <a:spcPct val="35000"/>
              </a:spcBef>
            </a:pPr>
            <a:r>
              <a:rPr lang="en-US" altLang="en-US" dirty="0"/>
              <a:t>Safety of the patient</a:t>
            </a:r>
          </a:p>
          <a:p>
            <a:pPr>
              <a:spcBef>
                <a:spcPct val="35000"/>
              </a:spcBef>
            </a:pPr>
            <a:r>
              <a:rPr lang="en-US" altLang="en-US" dirty="0"/>
              <a:t>Determine the need for additional personnel or equipment.</a:t>
            </a:r>
          </a:p>
          <a:p>
            <a:pPr>
              <a:spcBef>
                <a:spcPct val="35000"/>
              </a:spcBef>
            </a:pPr>
            <a:r>
              <a:rPr lang="en-US" altLang="en-US" dirty="0"/>
              <a:t>Evaluate the MOI.</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a:lnSpc>
                <a:spcPct val="85000"/>
              </a:lnSpc>
            </a:pPr>
            <a:r>
              <a:rPr lang="en-US" altLang="en-US" dirty="0"/>
              <a:t>Golden Principles of Prehospital Trauma Care </a:t>
            </a:r>
            <a:r>
              <a:rPr lang="en-US" altLang="en-US" sz="2000" b="0" dirty="0"/>
              <a:t>(2 of 3)</a:t>
            </a:r>
          </a:p>
        </p:txBody>
      </p:sp>
      <p:sp>
        <p:nvSpPr>
          <p:cNvPr id="61443"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Identify and manage life threats.</a:t>
            </a:r>
          </a:p>
          <a:p>
            <a:pPr>
              <a:spcBef>
                <a:spcPct val="35000"/>
              </a:spcBef>
            </a:pPr>
            <a:r>
              <a:rPr lang="en-US" altLang="en-US" dirty="0"/>
              <a:t>Then focus on patient care.</a:t>
            </a:r>
          </a:p>
          <a:p>
            <a:pPr lvl="1">
              <a:spcBef>
                <a:spcPct val="35000"/>
              </a:spcBef>
            </a:pPr>
            <a:r>
              <a:rPr lang="en-US" altLang="en-US" dirty="0"/>
              <a:t>Hemorrhage</a:t>
            </a:r>
          </a:p>
          <a:p>
            <a:pPr lvl="1">
              <a:spcBef>
                <a:spcPct val="35000"/>
              </a:spcBef>
            </a:pPr>
            <a:r>
              <a:rPr lang="en-US" altLang="en-US" dirty="0"/>
              <a:t>Airway and ventilatory support</a:t>
            </a:r>
          </a:p>
          <a:p>
            <a:pPr lvl="1">
              <a:spcBef>
                <a:spcPct val="35000"/>
              </a:spcBef>
            </a:pPr>
            <a:r>
              <a:rPr lang="en-US" altLang="en-US" dirty="0"/>
              <a:t>Shock</a:t>
            </a:r>
          </a:p>
          <a:p>
            <a:pPr lvl="1">
              <a:spcBef>
                <a:spcPct val="35000"/>
              </a:spcBef>
            </a:pPr>
            <a:r>
              <a:rPr lang="en-US" altLang="en-US" dirty="0"/>
              <a:t>Spinal immobilization</a:t>
            </a:r>
          </a:p>
          <a:p>
            <a:pPr>
              <a:spcBef>
                <a:spcPct val="35000"/>
              </a:spcBef>
            </a:pPr>
            <a:r>
              <a:rPr lang="en-US" altLang="en-US" dirty="0"/>
              <a:t>Transport immediately to the appropriate facility.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a:lnSpc>
                <a:spcPct val="85000"/>
              </a:lnSpc>
            </a:pPr>
            <a:r>
              <a:rPr lang="en-US" altLang="en-US" dirty="0"/>
              <a:t>Golden Principles of Prehospital Trauma Care </a:t>
            </a:r>
            <a:r>
              <a:rPr lang="en-US" altLang="en-US" sz="2000" b="0" dirty="0"/>
              <a:t>(3 of 3)</a:t>
            </a:r>
          </a:p>
        </p:txBody>
      </p:sp>
      <p:sp>
        <p:nvSpPr>
          <p:cNvPr id="62467"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Definitive care requires surgical intervention.</a:t>
            </a:r>
          </a:p>
          <a:p>
            <a:pPr lvl="1">
              <a:spcBef>
                <a:spcPct val="35000"/>
              </a:spcBef>
            </a:pPr>
            <a:r>
              <a:rPr lang="en-US" altLang="en-US" dirty="0"/>
              <a:t>On-scene time should be limited to 10 minutes or less.</a:t>
            </a:r>
          </a:p>
          <a:p>
            <a:pPr>
              <a:spcBef>
                <a:spcPct val="35000"/>
              </a:spcBef>
            </a:pPr>
            <a:r>
              <a:rPr lang="en-US" altLang="en-US" dirty="0"/>
              <a:t>Obtain a SAMPLE history and complete a secondary assessment.</a:t>
            </a:r>
          </a:p>
          <a:p>
            <a:pPr>
              <a:spcBef>
                <a:spcPct val="35000"/>
              </a:spcBef>
            </a:pPr>
            <a:r>
              <a:rPr lang="en-US" altLang="en-US" dirty="0"/>
              <a:t>Consider ALS intercept or air medical transportation.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a:lnSpc>
                <a:spcPct val="85000"/>
              </a:lnSpc>
            </a:pPr>
            <a:r>
              <a:rPr lang="en-US" altLang="en-US" dirty="0"/>
              <a:t>Patient Assessment</a:t>
            </a:r>
          </a:p>
        </p:txBody>
      </p:sp>
      <p:sp>
        <p:nvSpPr>
          <p:cNvPr id="63491"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When a patient has experienced a significant MOI and is critical condition, rapidly perform a physical examination. </a:t>
            </a:r>
          </a:p>
          <a:p>
            <a:pPr>
              <a:spcBef>
                <a:spcPct val="35000"/>
              </a:spcBef>
            </a:pPr>
            <a:r>
              <a:rPr lang="en-US" altLang="en-US" dirty="0"/>
              <a:t>When a patient has experienced a nonsignificant MOI, focus on the chief complaint.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lnSpc>
                <a:spcPct val="85000"/>
              </a:lnSpc>
            </a:pPr>
            <a:r>
              <a:rPr lang="en-US" altLang="en-US" dirty="0"/>
              <a:t>Introduction </a:t>
            </a:r>
            <a:r>
              <a:rPr lang="en-US" altLang="en-US" sz="2000" b="0" dirty="0"/>
              <a:t>(2 of 2)</a:t>
            </a:r>
          </a:p>
        </p:txBody>
      </p:sp>
      <p:sp>
        <p:nvSpPr>
          <p:cNvPr id="8195"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Index of suspicion is your awareness and concern for potentially serious underlying and unseen injuries.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a:lnSpc>
                <a:spcPct val="85000"/>
              </a:lnSpc>
            </a:pPr>
            <a:r>
              <a:rPr lang="en-US" altLang="en-US" dirty="0"/>
              <a:t>Injuries to the Head</a:t>
            </a:r>
          </a:p>
        </p:txBody>
      </p:sp>
      <p:sp>
        <p:nvSpPr>
          <p:cNvPr id="64515"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Disability and unseen injury to the brain may occur.</a:t>
            </a:r>
          </a:p>
          <a:p>
            <a:pPr>
              <a:spcBef>
                <a:spcPct val="35000"/>
              </a:spcBef>
            </a:pPr>
            <a:r>
              <a:rPr lang="en-US" altLang="en-US" dirty="0"/>
              <a:t>Bleeding or swelling inside the skull is often life threatening.</a:t>
            </a:r>
          </a:p>
          <a:p>
            <a:pPr>
              <a:spcBef>
                <a:spcPct val="35000"/>
              </a:spcBef>
            </a:pPr>
            <a:r>
              <a:rPr lang="en-US" altLang="en-US" dirty="0"/>
              <a:t>Include frequent neurologic examinations in your assessment.</a:t>
            </a:r>
          </a:p>
          <a:p>
            <a:pPr>
              <a:spcBef>
                <a:spcPct val="35000"/>
              </a:spcBef>
            </a:pPr>
            <a:r>
              <a:rPr lang="en-US" altLang="en-US" dirty="0"/>
              <a:t>Some patients will not have obvious signs or symptoms.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pPr>
              <a:lnSpc>
                <a:spcPct val="85000"/>
              </a:lnSpc>
            </a:pPr>
            <a:r>
              <a:rPr lang="en-US" altLang="en-US" dirty="0"/>
              <a:t>Injuries to the Neck and Throat </a:t>
            </a:r>
            <a:r>
              <a:rPr lang="en-US" altLang="en-US" sz="2000" b="0" dirty="0"/>
              <a:t>(1 of 2)</a:t>
            </a:r>
          </a:p>
        </p:txBody>
      </p:sp>
      <p:sp>
        <p:nvSpPr>
          <p:cNvPr id="65539"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Area of serious or deadly injuries</a:t>
            </a:r>
          </a:p>
          <a:p>
            <a:pPr>
              <a:spcBef>
                <a:spcPct val="35000"/>
              </a:spcBef>
            </a:pPr>
            <a:r>
              <a:rPr lang="en-US" altLang="en-US" dirty="0"/>
              <a:t>Airway problems may result.</a:t>
            </a:r>
          </a:p>
          <a:p>
            <a:pPr>
              <a:spcBef>
                <a:spcPct val="35000"/>
              </a:spcBef>
            </a:pPr>
            <a:r>
              <a:rPr lang="en-US" altLang="en-US" dirty="0"/>
              <a:t>Look for DCAP-BTLS in the neck region.</a:t>
            </a:r>
          </a:p>
          <a:p>
            <a:pPr>
              <a:spcBef>
                <a:spcPct val="35000"/>
              </a:spcBef>
            </a:pPr>
            <a:r>
              <a:rPr lang="en-US" altLang="en-US" dirty="0"/>
              <a:t>Swelling may prevent blood flow to the brain.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a:lnSpc>
                <a:spcPct val="85000"/>
              </a:lnSpc>
            </a:pPr>
            <a:r>
              <a:rPr lang="en-US" altLang="en-US" dirty="0"/>
              <a:t>Injuries to the Neck and Throat </a:t>
            </a:r>
            <a:r>
              <a:rPr lang="en-US" altLang="en-US" sz="2000" b="0" dirty="0"/>
              <a:t>(2 of 2)</a:t>
            </a:r>
          </a:p>
        </p:txBody>
      </p:sp>
      <p:sp>
        <p:nvSpPr>
          <p:cNvPr id="66563"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Penetrating injury may result in air embolism.</a:t>
            </a:r>
          </a:p>
          <a:p>
            <a:pPr>
              <a:spcBef>
                <a:spcPct val="35000"/>
              </a:spcBef>
            </a:pPr>
            <a:r>
              <a:rPr lang="en-US" altLang="en-US" dirty="0"/>
              <a:t>Crushing injury may cause the cartilages of the upper airway and larynx to fracture.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pPr>
              <a:lnSpc>
                <a:spcPct val="85000"/>
              </a:lnSpc>
            </a:pPr>
            <a:r>
              <a:rPr lang="en-US" altLang="en-US" dirty="0"/>
              <a:t>Injuries to the Chest </a:t>
            </a:r>
            <a:r>
              <a:rPr lang="en-US" altLang="en-US" sz="2000" b="0" dirty="0"/>
              <a:t>(1 of 2)</a:t>
            </a:r>
          </a:p>
        </p:txBody>
      </p:sp>
      <p:sp>
        <p:nvSpPr>
          <p:cNvPr id="67587"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Chest contains heart, lungs, and large blood vessels.</a:t>
            </a:r>
          </a:p>
          <a:p>
            <a:pPr>
              <a:spcBef>
                <a:spcPct val="35000"/>
              </a:spcBef>
            </a:pPr>
            <a:r>
              <a:rPr lang="en-US" altLang="en-US" dirty="0"/>
              <a:t>Many life-threatening injuries may occur.</a:t>
            </a:r>
          </a:p>
          <a:p>
            <a:pPr lvl="1">
              <a:spcBef>
                <a:spcPct val="35000"/>
              </a:spcBef>
            </a:pPr>
            <a:r>
              <a:rPr lang="en-US" altLang="en-US" dirty="0"/>
              <a:t>Broken ribs may hinder breathing.</a:t>
            </a:r>
          </a:p>
          <a:p>
            <a:pPr lvl="1">
              <a:spcBef>
                <a:spcPct val="35000"/>
              </a:spcBef>
            </a:pPr>
            <a:r>
              <a:rPr lang="en-US" altLang="en-US" dirty="0"/>
              <a:t>Heart may be bruised.</a:t>
            </a:r>
          </a:p>
          <a:p>
            <a:pPr lvl="1">
              <a:spcBef>
                <a:spcPct val="35000"/>
              </a:spcBef>
            </a:pPr>
            <a:r>
              <a:rPr lang="en-US" altLang="en-US" dirty="0"/>
              <a:t>Large vessels may be torn.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pPr>
              <a:lnSpc>
                <a:spcPct val="85000"/>
              </a:lnSpc>
            </a:pPr>
            <a:r>
              <a:rPr lang="en-US" altLang="en-US" dirty="0"/>
              <a:t>Injuries to the Chest </a:t>
            </a:r>
            <a:r>
              <a:rPr lang="en-US" altLang="en-US" sz="2000" b="0" dirty="0"/>
              <a:t>(2 of 2)</a:t>
            </a:r>
          </a:p>
        </p:txBody>
      </p:sp>
      <p:sp>
        <p:nvSpPr>
          <p:cNvPr id="68611"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A penetration or perforation of the integrity of the chest is called an open chest wound.</a:t>
            </a:r>
          </a:p>
          <a:p>
            <a:pPr lvl="1">
              <a:spcBef>
                <a:spcPct val="35000"/>
              </a:spcBef>
            </a:pPr>
            <a:r>
              <a:rPr lang="en-US" altLang="en-US" dirty="0"/>
              <a:t>If untreated, shock and/or death will result.</a:t>
            </a:r>
          </a:p>
          <a:p>
            <a:pPr lvl="1">
              <a:spcBef>
                <a:spcPct val="35000"/>
              </a:spcBef>
            </a:pPr>
            <a:r>
              <a:rPr lang="en-US" altLang="en-US" dirty="0"/>
              <a:t>Assess the chest region every 5 minutes.</a:t>
            </a:r>
          </a:p>
          <a:p>
            <a:pPr lvl="1">
              <a:spcBef>
                <a:spcPct val="35000"/>
              </a:spcBef>
            </a:pPr>
            <a:r>
              <a:rPr lang="en-US" altLang="en-US" dirty="0"/>
              <a:t>Assessment should include DCAP-BTLS, lung sounds, and chest rise and fall.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pPr>
              <a:lnSpc>
                <a:spcPct val="85000"/>
              </a:lnSpc>
            </a:pPr>
            <a:r>
              <a:rPr lang="en-US" altLang="en-US" dirty="0"/>
              <a:t>Injuries to the Abdomen </a:t>
            </a:r>
            <a:r>
              <a:rPr lang="en-US" altLang="en-US" sz="2000" b="0" dirty="0"/>
              <a:t>(1 of 2)</a:t>
            </a:r>
          </a:p>
        </p:txBody>
      </p:sp>
      <p:sp>
        <p:nvSpPr>
          <p:cNvPr id="69635"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Abdomen contains vital organs that require a very high amount of blood flow.</a:t>
            </a:r>
          </a:p>
          <a:p>
            <a:pPr>
              <a:spcBef>
                <a:spcPct val="35000"/>
              </a:spcBef>
            </a:pPr>
            <a:r>
              <a:rPr lang="en-US" altLang="en-US" dirty="0"/>
              <a:t>Solid organs include the liver, spleen, pancreas, and kidneys.</a:t>
            </a:r>
          </a:p>
          <a:p>
            <a:pPr>
              <a:spcBef>
                <a:spcPct val="35000"/>
              </a:spcBef>
            </a:pPr>
            <a:r>
              <a:rPr lang="en-US" altLang="en-US" dirty="0"/>
              <a:t>Hollow organs include the stomach, large and small intestines, and urinary bladder.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pPr>
              <a:lnSpc>
                <a:spcPct val="85000"/>
              </a:lnSpc>
            </a:pPr>
            <a:r>
              <a:rPr lang="en-US" altLang="en-US" dirty="0"/>
              <a:t>Injuries to the Abdomen </a:t>
            </a:r>
            <a:r>
              <a:rPr lang="en-US" altLang="en-US" sz="2000" b="0" dirty="0"/>
              <a:t>(2 of 2)</a:t>
            </a:r>
          </a:p>
        </p:txBody>
      </p:sp>
      <p:sp>
        <p:nvSpPr>
          <p:cNvPr id="70659"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Solid organs may tear, lacerate, or fracture.</a:t>
            </a:r>
          </a:p>
          <a:p>
            <a:pPr>
              <a:spcBef>
                <a:spcPct val="35000"/>
              </a:spcBef>
            </a:pPr>
            <a:r>
              <a:rPr lang="en-US" altLang="en-US" dirty="0"/>
              <a:t>Hollow organs may rupture and leak toxic digestive chemicals.</a:t>
            </a:r>
          </a:p>
          <a:p>
            <a:pPr>
              <a:spcBef>
                <a:spcPct val="35000"/>
              </a:spcBef>
            </a:pPr>
            <a:r>
              <a:rPr lang="en-US" altLang="en-US" dirty="0"/>
              <a:t>The rupture of large blood vessels can cause serious unseen bleeding.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pPr>
              <a:lnSpc>
                <a:spcPct val="85000"/>
              </a:lnSpc>
            </a:pPr>
            <a:r>
              <a:rPr lang="en-US" altLang="en-US" dirty="0"/>
              <a:t>Management: Transport and Destination </a:t>
            </a:r>
            <a:r>
              <a:rPr lang="en-US" altLang="en-US" sz="2000" b="0" dirty="0"/>
              <a:t>(1 of 8)</a:t>
            </a:r>
          </a:p>
        </p:txBody>
      </p:sp>
      <p:sp>
        <p:nvSpPr>
          <p:cNvPr id="71683"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Scene time</a:t>
            </a:r>
          </a:p>
          <a:p>
            <a:pPr lvl="1">
              <a:spcBef>
                <a:spcPct val="35000"/>
              </a:spcBef>
            </a:pPr>
            <a:r>
              <a:rPr lang="en-US" altLang="en-US" dirty="0"/>
              <a:t>Survival of critically injured trauma patients is time dependent.</a:t>
            </a:r>
          </a:p>
          <a:p>
            <a:pPr lvl="1">
              <a:spcBef>
                <a:spcPct val="35000"/>
              </a:spcBef>
            </a:pPr>
            <a:r>
              <a:rPr lang="en-US" altLang="en-US" dirty="0"/>
              <a:t>Limit on-scene time to less than 10 minutes.</a:t>
            </a:r>
          </a:p>
          <a:p>
            <a:pPr lvl="1">
              <a:spcBef>
                <a:spcPct val="35000"/>
              </a:spcBef>
            </a:pPr>
            <a:r>
              <a:rPr lang="en-US" altLang="en-US" dirty="0"/>
              <a:t>Critically injured patient:</a:t>
            </a:r>
          </a:p>
          <a:p>
            <a:pPr lvl="2">
              <a:spcBef>
                <a:spcPts val="900"/>
              </a:spcBef>
            </a:pPr>
            <a:r>
              <a:rPr lang="en-US" altLang="en-US" sz="2000" dirty="0"/>
              <a:t>Dangerous MOI</a:t>
            </a:r>
          </a:p>
          <a:p>
            <a:pPr lvl="2">
              <a:spcBef>
                <a:spcPts val="900"/>
              </a:spcBef>
            </a:pPr>
            <a:r>
              <a:rPr lang="en-US" altLang="en-US" sz="2000" dirty="0"/>
              <a:t>Decreased level of consciousness</a:t>
            </a:r>
          </a:p>
          <a:p>
            <a:pPr lvl="2">
              <a:spcBef>
                <a:spcPts val="900"/>
              </a:spcBef>
            </a:pPr>
            <a:r>
              <a:rPr lang="en-US" altLang="en-US" sz="2000" dirty="0"/>
              <a:t>Threats to airway, breathing, or circulation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pPr>
              <a:lnSpc>
                <a:spcPct val="85000"/>
              </a:lnSpc>
            </a:pPr>
            <a:r>
              <a:rPr lang="en-US" altLang="en-US" dirty="0"/>
              <a:t>Management: Transport and Destination </a:t>
            </a:r>
            <a:r>
              <a:rPr lang="en-US" altLang="en-US" sz="2000" b="0" dirty="0"/>
              <a:t>(2 of 8)</a:t>
            </a:r>
          </a:p>
        </p:txBody>
      </p:sp>
      <p:sp>
        <p:nvSpPr>
          <p:cNvPr id="74755"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Destination selection</a:t>
            </a:r>
          </a:p>
          <a:p>
            <a:pPr lvl="1">
              <a:spcBef>
                <a:spcPct val="35000"/>
              </a:spcBef>
            </a:pPr>
            <a:r>
              <a:rPr lang="en-US" altLang="en-US" dirty="0"/>
              <a:t>Level I facility</a:t>
            </a:r>
          </a:p>
          <a:p>
            <a:pPr lvl="2">
              <a:spcBef>
                <a:spcPts val="900"/>
              </a:spcBef>
            </a:pPr>
            <a:r>
              <a:rPr lang="en-US" altLang="en-US" sz="2000" dirty="0"/>
              <a:t>Serves large cities or heavily populated areas</a:t>
            </a:r>
          </a:p>
          <a:p>
            <a:pPr lvl="2">
              <a:spcBef>
                <a:spcPts val="900"/>
              </a:spcBef>
            </a:pPr>
            <a:r>
              <a:rPr lang="en-US" altLang="en-US" sz="2000" dirty="0"/>
              <a:t>Provides every aspect of trauma care</a:t>
            </a:r>
          </a:p>
          <a:p>
            <a:pPr lvl="2">
              <a:spcBef>
                <a:spcPts val="900"/>
              </a:spcBef>
            </a:pPr>
            <a:r>
              <a:rPr lang="en-US" altLang="en-US" sz="2000" dirty="0"/>
              <a:t>Usually university-based hospitals</a:t>
            </a:r>
          </a:p>
          <a:p>
            <a:pPr lvl="1">
              <a:spcBef>
                <a:spcPct val="35000"/>
              </a:spcBef>
            </a:pPr>
            <a:r>
              <a:rPr lang="en-US" altLang="en-US" dirty="0"/>
              <a:t>Level II facility </a:t>
            </a:r>
          </a:p>
          <a:p>
            <a:pPr lvl="2">
              <a:spcBef>
                <a:spcPts val="900"/>
              </a:spcBef>
            </a:pPr>
            <a:r>
              <a:rPr lang="en-US" altLang="en-US" sz="2000" dirty="0"/>
              <a:t>Located in less population-dense areas</a:t>
            </a:r>
          </a:p>
          <a:p>
            <a:pPr lvl="2">
              <a:spcBef>
                <a:spcPts val="900"/>
              </a:spcBef>
            </a:pPr>
            <a:r>
              <a:rPr lang="en-US" altLang="en-US" sz="2000" dirty="0"/>
              <a:t>Provides initial definitive care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pPr>
              <a:lnSpc>
                <a:spcPct val="85000"/>
              </a:lnSpc>
            </a:pPr>
            <a:r>
              <a:rPr lang="en-US" altLang="en-US" dirty="0"/>
              <a:t>Management: Transport and Destination </a:t>
            </a:r>
            <a:r>
              <a:rPr lang="en-US" altLang="en-US" sz="2000" b="0" dirty="0"/>
              <a:t>(3 of 8)</a:t>
            </a:r>
          </a:p>
        </p:txBody>
      </p:sp>
      <p:sp>
        <p:nvSpPr>
          <p:cNvPr id="75779"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Destination selection (cont</a:t>
            </a:r>
            <a:r>
              <a:rPr lang="ja-JP" altLang="en-US" dirty="0"/>
              <a:t>’</a:t>
            </a:r>
            <a:r>
              <a:rPr lang="en-US" altLang="ja-JP" dirty="0"/>
              <a:t>d)</a:t>
            </a:r>
          </a:p>
          <a:p>
            <a:pPr lvl="1">
              <a:spcBef>
                <a:spcPct val="35000"/>
              </a:spcBef>
            </a:pPr>
            <a:r>
              <a:rPr lang="en-US" altLang="en-US" dirty="0"/>
              <a:t>Level III facility</a:t>
            </a:r>
          </a:p>
          <a:p>
            <a:pPr lvl="2">
              <a:spcBef>
                <a:spcPts val="900"/>
              </a:spcBef>
            </a:pPr>
            <a:r>
              <a:rPr lang="en-US" altLang="en-US" sz="2000" dirty="0"/>
              <a:t>Provides assessment, resuscitation, emergency care, and stabilization</a:t>
            </a:r>
          </a:p>
          <a:p>
            <a:pPr lvl="2">
              <a:spcBef>
                <a:spcPts val="900"/>
              </a:spcBef>
            </a:pPr>
            <a:r>
              <a:rPr lang="en-US" altLang="en-US" sz="2000" dirty="0"/>
              <a:t>Transfers patients to Level I or Level II facility when necessary</a:t>
            </a:r>
          </a:p>
          <a:p>
            <a:pPr lvl="1">
              <a:spcBef>
                <a:spcPct val="35000"/>
              </a:spcBef>
            </a:pPr>
            <a:r>
              <a:rPr lang="en-US" altLang="en-US" dirty="0"/>
              <a:t>Level IV facility</a:t>
            </a:r>
          </a:p>
          <a:p>
            <a:pPr lvl="2">
              <a:spcBef>
                <a:spcPts val="900"/>
              </a:spcBef>
            </a:pPr>
            <a:r>
              <a:rPr lang="en-US" altLang="en-US" sz="2000" dirty="0"/>
              <a:t>Found in remote outlying areas</a:t>
            </a:r>
          </a:p>
          <a:p>
            <a:pPr lvl="2">
              <a:spcBef>
                <a:spcPts val="900"/>
              </a:spcBef>
            </a:pPr>
            <a:r>
              <a:rPr lang="en-US" altLang="en-US" sz="2000" dirty="0"/>
              <a:t>Provides advanced trauma life support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a:lnSpc>
                <a:spcPct val="85000"/>
              </a:lnSpc>
            </a:pPr>
            <a:r>
              <a:rPr lang="en-US" altLang="en-US" dirty="0"/>
              <a:t>Energy and Trauma </a:t>
            </a:r>
            <a:r>
              <a:rPr lang="en-US" altLang="en-US" sz="2000" b="0" dirty="0"/>
              <a:t>(1 of 4)</a:t>
            </a:r>
          </a:p>
        </p:txBody>
      </p:sp>
      <p:sp>
        <p:nvSpPr>
          <p:cNvPr id="9219"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Traumatic injury occurs when the body</a:t>
            </a:r>
            <a:r>
              <a:rPr lang="ja-JP" altLang="en-US" dirty="0"/>
              <a:t>’</a:t>
            </a:r>
            <a:r>
              <a:rPr lang="en-US" altLang="ja-JP" dirty="0"/>
              <a:t>s tissues are exposed to energy levels beyond their tolerance.</a:t>
            </a:r>
          </a:p>
          <a:p>
            <a:pPr>
              <a:spcBef>
                <a:spcPct val="35000"/>
              </a:spcBef>
            </a:pPr>
            <a:r>
              <a:rPr lang="en-US" altLang="en-US" dirty="0"/>
              <a:t>The mechanism of injury is the way traumatic injuries occur.</a:t>
            </a:r>
          </a:p>
          <a:p>
            <a:pPr lvl="1">
              <a:spcBef>
                <a:spcPct val="35000"/>
              </a:spcBef>
            </a:pPr>
            <a:r>
              <a:rPr lang="en-US" altLang="en-US" dirty="0"/>
              <a:t>Describes the forces acting on the body that cause injury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pPr>
              <a:lnSpc>
                <a:spcPct val="85000"/>
              </a:lnSpc>
            </a:pPr>
            <a:r>
              <a:rPr lang="en-US" altLang="en-US" dirty="0"/>
              <a:t>Management: Transport and Destination </a:t>
            </a:r>
            <a:r>
              <a:rPr lang="en-US" altLang="en-US" sz="2000" b="0" dirty="0"/>
              <a:t>(4 of 8)</a:t>
            </a:r>
          </a:p>
        </p:txBody>
      </p:sp>
      <p:sp>
        <p:nvSpPr>
          <p:cNvPr id="73731"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AAMS and MedEvac Foundation International identify criteria for emergency air medical services for trauma patients.</a:t>
            </a:r>
          </a:p>
          <a:p>
            <a:pPr lvl="1">
              <a:spcBef>
                <a:spcPct val="35000"/>
              </a:spcBef>
            </a:pPr>
            <a:r>
              <a:rPr lang="en-US" altLang="en-US" dirty="0"/>
              <a:t>Extended period required to access or extricate a remote or trapped patient</a:t>
            </a:r>
          </a:p>
          <a:p>
            <a:pPr lvl="1">
              <a:spcBef>
                <a:spcPct val="35000"/>
              </a:spcBef>
            </a:pPr>
            <a:r>
              <a:rPr lang="en-US" altLang="en-US" dirty="0"/>
              <a:t>Patient needs ALS care and no ALS-level ground ambulance service is available </a:t>
            </a:r>
          </a:p>
          <a:p>
            <a:pPr lvl="1">
              <a:spcBef>
                <a:spcPct val="35000"/>
              </a:spcBef>
            </a:pPr>
            <a:r>
              <a:rPr lang="en-US" altLang="en-US" dirty="0"/>
              <a:t>Multiple trauma patients </a:t>
            </a:r>
          </a:p>
          <a:p>
            <a:pPr lvl="1">
              <a:spcBef>
                <a:spcPct val="35000"/>
              </a:spcBef>
            </a:pPr>
            <a:r>
              <a:rPr lang="en-US" altLang="en-US" dirty="0"/>
              <a:t>Mass-casualty incident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pPr>
              <a:lnSpc>
                <a:spcPct val="85000"/>
              </a:lnSpc>
            </a:pPr>
            <a:r>
              <a:rPr lang="en-US" altLang="en-US" dirty="0"/>
              <a:t>Management: Transport and Destination </a:t>
            </a:r>
            <a:r>
              <a:rPr lang="en-US" altLang="en-US" sz="2000" b="0" dirty="0"/>
              <a:t>(5 of 8)</a:t>
            </a:r>
          </a:p>
        </p:txBody>
      </p:sp>
      <p:sp>
        <p:nvSpPr>
          <p:cNvPr id="76803" name="Content Placeholder 2"/>
          <p:cNvSpPr>
            <a:spLocks noGrp="1"/>
          </p:cNvSpPr>
          <p:nvPr>
            <p:ph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Trauma centers are categorized as either adult trauma centers or pediatric trauma centers.</a:t>
            </a:r>
          </a:p>
          <a:p>
            <a:pPr>
              <a:spcBef>
                <a:spcPct val="35000"/>
              </a:spcBef>
            </a:pPr>
            <a:r>
              <a:rPr lang="en-US" altLang="en-US" dirty="0"/>
              <a:t>Do not transport a pediatric patient to an adult trauma center when a pediatric trauma center is available.</a:t>
            </a:r>
          </a:p>
          <a:p>
            <a:pPr>
              <a:spcBef>
                <a:spcPct val="35000"/>
              </a:spcBef>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pPr>
              <a:lnSpc>
                <a:spcPct val="85000"/>
              </a:lnSpc>
            </a:pPr>
            <a:r>
              <a:rPr lang="en-US" altLang="en-US" dirty="0"/>
              <a:t>Management: Transport and Destination </a:t>
            </a:r>
            <a:r>
              <a:rPr lang="en-US" altLang="en-US" sz="2000" b="0" dirty="0"/>
              <a:t>(6 of 8)</a:t>
            </a:r>
          </a:p>
        </p:txBody>
      </p:sp>
      <p:sp>
        <p:nvSpPr>
          <p:cNvPr id="72707"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Type of transport</a:t>
            </a:r>
          </a:p>
          <a:p>
            <a:pPr lvl="1">
              <a:spcBef>
                <a:spcPct val="35000"/>
              </a:spcBef>
            </a:pPr>
            <a:r>
              <a:rPr lang="en-US" altLang="en-US" dirty="0"/>
              <a:t>Ground EMS units are staffed by EMTs and paramedics.</a:t>
            </a:r>
          </a:p>
          <a:p>
            <a:pPr lvl="1">
              <a:spcBef>
                <a:spcPct val="35000"/>
              </a:spcBef>
            </a:pPr>
            <a:r>
              <a:rPr lang="en-US" altLang="en-US" dirty="0"/>
              <a:t>Air EMS units or critical care transport units are staffed by critical care nurses and paramedics.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pPr>
              <a:lnSpc>
                <a:spcPct val="85000"/>
              </a:lnSpc>
            </a:pPr>
            <a:r>
              <a:rPr lang="en-US" altLang="en-US" dirty="0"/>
              <a:t>Management: Transport and Destination </a:t>
            </a:r>
            <a:r>
              <a:rPr lang="en-US" altLang="en-US" sz="2000" b="0" dirty="0"/>
              <a:t>(7 of 8)</a:t>
            </a:r>
          </a:p>
        </p:txBody>
      </p:sp>
      <p:pic>
        <p:nvPicPr>
          <p:cNvPr id="13314" name="Picture 2" descr="Image depicting the decision scheme for field triage of injured patients. It starts with measure vital signs and level of consciousness, which leads to step one. Step one has the following: Glasgow coma scale &lt;=13, systolic blood pressure (mmHg) &lt;90 mmHg, respiratory rate &lt;10 or &gt;29 breaths/min (&lt;20 in infant aged &lt;1 year), or need for ventilator support. Step one branches out to yes and no. The No branch leads to step 2, which is assess anatomy of injury and which has the following: All penetrating injuries to head, neck, torso, and extremities proximal to elbow or knee, chest wall instability or deformity (eg. Flail chest), two or more proximal long-bone fractures, crushed, degloved, mangled or pulseless extremity, amputation proximal to wrist or ankle, pelvic fractures, open or depressed skull fracture, paralysis. This again branches out to yes and no. The Yes from Step one and Yes from Step two meet a point, which says transport to a trauma center. Steps one and two attempt to identify the most seriously injured patients. These patients should be transported preferentially to the highest level of care within the defined trauma system. The no from step 2 leads to step 3 which is assess mechanism of injury and evidence of high-energy impact, and which has the following. Paralysis Falls — Adults: &gt;20 feet (one story is equal to 10 feet) — Children: &gt;10 feet or two or three times the height of the child High-risk auto crash — Intrusion, **including roof: &gt;12 inches occupant site; &gt;18 inches any site — Ejection (partial or complete) from automobile — Death in same passenger compartment — Vehicle telemetry data consistent with a high risk of injury Auto vs. pedestrian/bicyclist thrown, run over, or with significant (&gt;20 mph) impact† †  Motorcycle crash &gt;20 mph. This again branches out to yes and no. Yes branch leads to transport to a trauma center, which, depending upon the defined trauma system, need not be the highest level trauma center. No branch leads to step 4, which is assess special patient system considerations, which has  Older adults¶¶ — Risk of injury/death increases after age 55 years — Systolic blood pressure &lt;110 might represent shock after age 65 years — Low impact mechanisms (eg, ground level falls) might result in severe injury Children — Should be triaged preferentially to pediatric capable trauma centers Anticoagulants and bleeding disorders — Patients with head injury are at high risk for rapid deterioration Burns — Without other trauma mechanism: triage to burn facility*** — With trauma mechanism: triage to trauma center** Pregnancy &gt;20 weeks EMS provider judgment, which again branches out to yes and no. Yes leads to Transport to a trauma center or hospital capable of timely and thorough evaluation and initial management of potentially serious injuries. Consider consultation with medical control. No branch leads to Transport according to protocol. Below the image is written, Four When in doubt, transport to a trauma center, considerations. Abbreviation: EMS = emergency medical services. * The upper limit of respiratory rate in infants is &gt;29 breaths per minute to maintain a higher level of over triage for infants. § Any injury noted in Step Two or mechanism identified in Step Three triggers a “yes” response. ¶ Age &lt;15 years. ** Intrusion refers to interior compartment intrusion, as opposed to deformation, which refers to exterior damage. † † Includes pedestrians or bicyclists thrown or run over by a motor vehicle or those with estimated impact &gt;20 mph with a motor vehicle. §§ Local or regional protocols should be used to determine the most appropriate level of trauma center within the defined trauma system; need not be the highest-level trauma center. ¶¶ Age &gt;55 years.*** Patients with both burns and concomitant trauma for whom the burn injury poses the greatest risk for morbidity and mortality should be transferred to a burn center. If the nonburn trauma presents a greater immediate risk, the patient may be stabilized in a trauma center and then transferred to a burn center.† †† Patients who do not meet any of the triage criteria in Steps One through Four should be transported to the most appropriate medical facility as outlined in local EMS protocols&#10;" title="Image depicting the decision scheme for field triage of injured patients.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52213" y="1346200"/>
            <a:ext cx="4098562" cy="542290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650775" y="5777591"/>
            <a:ext cx="3993538" cy="646331"/>
          </a:xfrm>
          <a:prstGeom prst="rect">
            <a:avLst/>
          </a:prstGeom>
        </p:spPr>
        <p:txBody>
          <a:bodyPr wrap="square">
            <a:spAutoFit/>
          </a:bodyPr>
          <a:lstStyle/>
          <a:p>
            <a:r>
              <a:rPr lang="en-US" b="1" dirty="0"/>
              <a:t>FIGURE 25-19 </a:t>
            </a:r>
            <a:r>
              <a:rPr lang="en-US" dirty="0"/>
              <a:t>2011 decision scheme for field triage of injured patients.</a:t>
            </a:r>
          </a:p>
        </p:txBody>
      </p:sp>
      <p:sp>
        <p:nvSpPr>
          <p:cNvPr id="3" name="Rectangle 2"/>
          <p:cNvSpPr/>
          <p:nvPr/>
        </p:nvSpPr>
        <p:spPr>
          <a:xfrm>
            <a:off x="7650775" y="6397413"/>
            <a:ext cx="4150700" cy="400110"/>
          </a:xfrm>
          <a:prstGeom prst="rect">
            <a:avLst/>
          </a:prstGeom>
        </p:spPr>
        <p:txBody>
          <a:bodyPr wrap="square">
            <a:spAutoFit/>
          </a:bodyPr>
          <a:lstStyle/>
          <a:p>
            <a:r>
              <a:rPr lang="en-US" sz="1000" dirty="0">
                <a:latin typeface="Arial" panose="020B0604020202020204" pitchFamily="34" charset="0"/>
                <a:cs typeface="Arial" panose="020B0604020202020204" pitchFamily="34" charset="0"/>
              </a:rPr>
              <a:t>Adapted from Centers for Disease Control and Prevention, </a:t>
            </a:r>
            <a:r>
              <a:rPr lang="en-US" sz="1000" i="1" dirty="0">
                <a:latin typeface="Arial" panose="020B0604020202020204" pitchFamily="34" charset="0"/>
                <a:cs typeface="Arial" panose="020B0604020202020204" pitchFamily="34" charset="0"/>
              </a:rPr>
              <a:t>Morbidity and Mortality Weekly Report</a:t>
            </a:r>
            <a:r>
              <a:rPr lang="en-US" sz="1000" dirty="0">
                <a:latin typeface="Arial" panose="020B0604020202020204" pitchFamily="34" charset="0"/>
                <a:cs typeface="Arial" panose="020B0604020202020204" pitchFamily="34" charset="0"/>
              </a:rPr>
              <a:t>, January 13, 2012.</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pPr>
              <a:lnSpc>
                <a:spcPct val="85000"/>
              </a:lnSpc>
            </a:pPr>
            <a:r>
              <a:rPr lang="en-US" altLang="en-US" dirty="0"/>
              <a:t>Management: Transport and Destination </a:t>
            </a:r>
            <a:r>
              <a:rPr lang="en-US" altLang="en-US" sz="2000" b="0" dirty="0"/>
              <a:t>(8 of 8)</a:t>
            </a:r>
          </a:p>
        </p:txBody>
      </p:sp>
      <p:sp>
        <p:nvSpPr>
          <p:cNvPr id="78851"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Special considerations</a:t>
            </a:r>
          </a:p>
          <a:p>
            <a:pPr lvl="1">
              <a:spcBef>
                <a:spcPct val="35000"/>
              </a:spcBef>
            </a:pPr>
            <a:r>
              <a:rPr lang="en-US" altLang="en-US" dirty="0"/>
              <a:t>Remain calm.</a:t>
            </a:r>
          </a:p>
          <a:p>
            <a:pPr lvl="1">
              <a:spcBef>
                <a:spcPct val="35000"/>
              </a:spcBef>
            </a:pPr>
            <a:r>
              <a:rPr lang="en-US" altLang="en-US" dirty="0"/>
              <a:t>Complete an organized assessment.</a:t>
            </a:r>
          </a:p>
          <a:p>
            <a:pPr lvl="1">
              <a:spcBef>
                <a:spcPct val="35000"/>
              </a:spcBef>
            </a:pPr>
            <a:r>
              <a:rPr lang="en-US" altLang="en-US" dirty="0"/>
              <a:t>Correct life-threatening injuries.</a:t>
            </a:r>
          </a:p>
          <a:p>
            <a:pPr lvl="1">
              <a:spcBef>
                <a:spcPct val="35000"/>
              </a:spcBef>
            </a:pPr>
            <a:r>
              <a:rPr lang="en-US" altLang="en-US" dirty="0"/>
              <a:t>Do no harm.</a:t>
            </a:r>
          </a:p>
          <a:p>
            <a:pPr lvl="1">
              <a:spcBef>
                <a:spcPct val="35000"/>
              </a:spcBef>
            </a:pPr>
            <a:r>
              <a:rPr lang="en-US" altLang="en-US" dirty="0"/>
              <a:t>Never hesitate to contact ALS backup or medical control for guidance.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a:lnSpc>
                <a:spcPct val="85000"/>
              </a:lnSpc>
            </a:pPr>
            <a:r>
              <a:rPr lang="en-US" altLang="en-US" dirty="0"/>
              <a:t>Review</a:t>
            </a:r>
          </a:p>
        </p:txBody>
      </p:sp>
      <p:sp>
        <p:nvSpPr>
          <p:cNvPr id="79875"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marL="457200" indent="-457200">
              <a:spcBef>
                <a:spcPct val="35000"/>
              </a:spcBef>
              <a:buFontTx/>
              <a:buAutoNum type="arabicPeriod"/>
            </a:pPr>
            <a:r>
              <a:rPr lang="en-US" altLang="en-US" dirty="0"/>
              <a:t>Kinetic energy is a calculation of:</a:t>
            </a:r>
          </a:p>
          <a:p>
            <a:pPr marL="1016000" lvl="1" indent="-444500">
              <a:spcBef>
                <a:spcPct val="35000"/>
              </a:spcBef>
              <a:buFontTx/>
              <a:buAutoNum type="alphaUcPeriod"/>
            </a:pPr>
            <a:r>
              <a:rPr lang="en-US" altLang="en-US" dirty="0"/>
              <a:t>weight and size.</a:t>
            </a:r>
          </a:p>
          <a:p>
            <a:pPr marL="1016000" lvl="1" indent="-444500">
              <a:spcBef>
                <a:spcPct val="35000"/>
              </a:spcBef>
              <a:buFontTx/>
              <a:buAutoNum type="alphaUcPeriod"/>
            </a:pPr>
            <a:r>
              <a:rPr lang="en-US" altLang="en-US" dirty="0"/>
              <a:t>weight and speed.</a:t>
            </a:r>
          </a:p>
          <a:p>
            <a:pPr marL="1016000" lvl="1" indent="-444500">
              <a:spcBef>
                <a:spcPct val="35000"/>
              </a:spcBef>
              <a:buFontTx/>
              <a:buAutoNum type="alphaUcPeriod"/>
            </a:pPr>
            <a:r>
              <a:rPr lang="en-US" altLang="en-US" dirty="0"/>
              <a:t>mass and weight.</a:t>
            </a:r>
          </a:p>
          <a:p>
            <a:pPr marL="1016000" lvl="1" indent="-444500">
              <a:spcBef>
                <a:spcPct val="35000"/>
              </a:spcBef>
              <a:buFontTx/>
              <a:buAutoNum type="alphaUcPeriod"/>
            </a:pPr>
            <a:r>
              <a:rPr lang="en-US" altLang="en-US" dirty="0"/>
              <a:t>speed and force.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a:lnSpc>
                <a:spcPct val="85000"/>
              </a:lnSpc>
            </a:pPr>
            <a:r>
              <a:rPr lang="en-US" altLang="en-US" dirty="0"/>
              <a:t>Review</a:t>
            </a:r>
          </a:p>
        </p:txBody>
      </p:sp>
      <p:sp>
        <p:nvSpPr>
          <p:cNvPr id="80899"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marL="0" indent="0">
              <a:buFontTx/>
              <a:buNone/>
            </a:pPr>
            <a:r>
              <a:rPr lang="en-US" altLang="en-US" b="1" dirty="0"/>
              <a:t>Answer: </a:t>
            </a:r>
            <a:r>
              <a:rPr lang="en-US" altLang="en-US" b="1" dirty="0">
                <a:solidFill>
                  <a:srgbClr val="F37021"/>
                </a:solidFill>
              </a:rPr>
              <a:t>B</a:t>
            </a:r>
          </a:p>
          <a:p>
            <a:pPr marL="0" indent="0">
              <a:spcBef>
                <a:spcPct val="35000"/>
              </a:spcBef>
              <a:buFontTx/>
              <a:buNone/>
            </a:pPr>
            <a:r>
              <a:rPr lang="en-US" altLang="en-US" b="1" dirty="0"/>
              <a:t>Rationale: </a:t>
            </a:r>
            <a:r>
              <a:rPr lang="en-US" altLang="en-US" dirty="0"/>
              <a:t>Kinetic energy is a calculation of mass (weight) and velocity (speed). Energy cannot be destroyed, only converted.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a:lnSpc>
                <a:spcPct val="85000"/>
              </a:lnSpc>
            </a:pPr>
            <a:r>
              <a:rPr lang="en-US" altLang="en-US" dirty="0"/>
              <a:t>Review</a:t>
            </a:r>
            <a:endParaRPr lang="en-US" altLang="en-US" sz="3200" b="0" dirty="0"/>
          </a:p>
        </p:txBody>
      </p:sp>
      <p:sp>
        <p:nvSpPr>
          <p:cNvPr id="81923"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marL="457200" indent="-457200">
              <a:spcBef>
                <a:spcPct val="35000"/>
              </a:spcBef>
              <a:buFontTx/>
              <a:buAutoNum type="arabicPeriod"/>
            </a:pPr>
            <a:r>
              <a:rPr lang="en-US" altLang="en-US" dirty="0"/>
              <a:t>Kinetic energy is a calculation of:</a:t>
            </a:r>
          </a:p>
          <a:p>
            <a:pPr marL="1016000" lvl="1" indent="-444500">
              <a:spcBef>
                <a:spcPct val="35000"/>
              </a:spcBef>
              <a:buFontTx/>
              <a:buAutoNum type="alphaUcPeriod"/>
            </a:pPr>
            <a:r>
              <a:rPr lang="en-US" altLang="en-US" dirty="0"/>
              <a:t>weight and size.</a:t>
            </a:r>
            <a:br>
              <a:rPr lang="en-US" altLang="en-US" dirty="0"/>
            </a:br>
            <a:r>
              <a:rPr lang="en-US" altLang="en-US" b="1" dirty="0"/>
              <a:t>Rationale: </a:t>
            </a:r>
            <a:r>
              <a:rPr lang="en-US" altLang="en-US" dirty="0">
                <a:solidFill>
                  <a:srgbClr val="F37021"/>
                </a:solidFill>
              </a:rPr>
              <a:t>Weight is part of the formula, but size would also mean weight.</a:t>
            </a:r>
          </a:p>
          <a:p>
            <a:pPr marL="1016000" lvl="1" indent="-444500">
              <a:spcBef>
                <a:spcPct val="35000"/>
              </a:spcBef>
              <a:buFontTx/>
              <a:buAutoNum type="alphaUcPeriod"/>
            </a:pPr>
            <a:r>
              <a:rPr lang="en-US" altLang="en-US" dirty="0"/>
              <a:t>weight and speed.</a:t>
            </a:r>
            <a:br>
              <a:rPr lang="en-US" altLang="en-US" dirty="0"/>
            </a:br>
            <a:r>
              <a:rPr lang="en-US" altLang="en-US" b="1" dirty="0"/>
              <a:t>Rationale: </a:t>
            </a:r>
            <a:r>
              <a:rPr lang="en-US" altLang="en-US" dirty="0">
                <a:solidFill>
                  <a:srgbClr val="F37021"/>
                </a:solidFill>
              </a:rPr>
              <a:t>Correct answer</a:t>
            </a:r>
          </a:p>
          <a:p>
            <a:pPr marL="1016000" lvl="1" indent="-444500">
              <a:spcBef>
                <a:spcPct val="35000"/>
              </a:spcBef>
              <a:buFontTx/>
              <a:buNone/>
            </a:pPr>
            <a:r>
              <a:rPr lang="en-US" altLang="en-US" dirty="0"/>
              <a:t>C.	mass and weight.</a:t>
            </a:r>
            <a:br>
              <a:rPr lang="en-US" altLang="en-US" dirty="0"/>
            </a:br>
            <a:r>
              <a:rPr lang="en-US" altLang="en-US" b="1" dirty="0"/>
              <a:t>Rationale: </a:t>
            </a:r>
            <a:r>
              <a:rPr lang="en-US" altLang="en-US" dirty="0">
                <a:solidFill>
                  <a:srgbClr val="F37021"/>
                </a:solidFill>
              </a:rPr>
              <a:t>Mass and weight are the same.</a:t>
            </a:r>
          </a:p>
          <a:p>
            <a:pPr marL="1016000" lvl="1" indent="-444500">
              <a:spcBef>
                <a:spcPct val="35000"/>
              </a:spcBef>
              <a:buFontTx/>
              <a:buNone/>
            </a:pPr>
            <a:r>
              <a:rPr lang="en-US" altLang="en-US" dirty="0"/>
              <a:t>D.	speed and force.</a:t>
            </a:r>
            <a:br>
              <a:rPr lang="en-US" altLang="en-US" dirty="0"/>
            </a:br>
            <a:r>
              <a:rPr lang="en-US" altLang="en-US" b="1" dirty="0"/>
              <a:t>Rationale: </a:t>
            </a:r>
            <a:r>
              <a:rPr lang="en-US" altLang="en-US" dirty="0">
                <a:solidFill>
                  <a:srgbClr val="F37021"/>
                </a:solidFill>
              </a:rPr>
              <a:t>Force is the product of mass times acceleration, all part of Newton</a:t>
            </a:r>
            <a:r>
              <a:rPr lang="ja-JP" altLang="en-US" dirty="0">
                <a:solidFill>
                  <a:srgbClr val="F37021"/>
                </a:solidFill>
              </a:rPr>
              <a:t>’</a:t>
            </a:r>
            <a:r>
              <a:rPr lang="en-US" altLang="ja-JP" dirty="0">
                <a:solidFill>
                  <a:srgbClr val="F37021"/>
                </a:solidFill>
              </a:rPr>
              <a:t>s second law.</a:t>
            </a:r>
            <a:endParaRPr lang="en-US" altLang="en-US" dirty="0">
              <a:solidFill>
                <a:srgbClr val="F3702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a:lnSpc>
                <a:spcPct val="85000"/>
              </a:lnSpc>
            </a:pPr>
            <a:r>
              <a:rPr lang="en-US" altLang="en-US" dirty="0"/>
              <a:t>Review</a:t>
            </a:r>
          </a:p>
        </p:txBody>
      </p:sp>
      <p:sp>
        <p:nvSpPr>
          <p:cNvPr id="83971"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marL="457200" indent="-457200">
              <a:spcBef>
                <a:spcPct val="35000"/>
              </a:spcBef>
              <a:buFontTx/>
              <a:buAutoNum type="arabicPeriod" startAt="2"/>
            </a:pPr>
            <a:r>
              <a:rPr lang="en-US" altLang="en-US" dirty="0"/>
              <a:t>A 20-year-old man has major open facial injuries after his vehicle struck a tree head-on. Which of the following findings within the car would MOST likely explain his injury pattern?</a:t>
            </a:r>
          </a:p>
          <a:p>
            <a:pPr marL="1016000" lvl="1" indent="-444500">
              <a:spcBef>
                <a:spcPct val="35000"/>
              </a:spcBef>
              <a:buFontTx/>
              <a:buAutoNum type="alphaUcPeriod"/>
            </a:pPr>
            <a:r>
              <a:rPr lang="en-US" altLang="en-US" dirty="0"/>
              <a:t>Deployed airbag</a:t>
            </a:r>
          </a:p>
          <a:p>
            <a:pPr marL="1016000" lvl="1" indent="-444500">
              <a:spcBef>
                <a:spcPct val="35000"/>
              </a:spcBef>
              <a:buFontTx/>
              <a:buAutoNum type="alphaUcPeriod"/>
            </a:pPr>
            <a:r>
              <a:rPr lang="en-US" altLang="en-US" dirty="0"/>
              <a:t>Bent steering wheel</a:t>
            </a:r>
          </a:p>
          <a:p>
            <a:pPr marL="1016000" lvl="1" indent="-444500">
              <a:spcBef>
                <a:spcPct val="35000"/>
              </a:spcBef>
              <a:buFontTx/>
              <a:buAutoNum type="alphaUcPeriod"/>
            </a:pPr>
            <a:r>
              <a:rPr lang="en-US" altLang="en-US" dirty="0"/>
              <a:t>Nonintact windshield</a:t>
            </a:r>
          </a:p>
          <a:p>
            <a:pPr marL="1016000" lvl="1" indent="-444500">
              <a:spcBef>
                <a:spcPct val="35000"/>
              </a:spcBef>
              <a:buFontTx/>
              <a:buAutoNum type="alphaUcPeriod"/>
            </a:pPr>
            <a:r>
              <a:rPr lang="en-US" altLang="en-US" dirty="0"/>
              <a:t>Crushed instrument panel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a:lnSpc>
                <a:spcPct val="85000"/>
              </a:lnSpc>
            </a:pPr>
            <a:r>
              <a:rPr lang="en-US" altLang="en-US" dirty="0"/>
              <a:t>Review</a:t>
            </a:r>
          </a:p>
        </p:txBody>
      </p:sp>
      <p:sp>
        <p:nvSpPr>
          <p:cNvPr id="84995"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marL="0" indent="0">
              <a:lnSpc>
                <a:spcPct val="90000"/>
              </a:lnSpc>
              <a:buFontTx/>
              <a:buNone/>
            </a:pPr>
            <a:r>
              <a:rPr lang="en-US" altLang="en-US" b="1" dirty="0"/>
              <a:t>Answer: </a:t>
            </a:r>
            <a:r>
              <a:rPr lang="en-US" altLang="en-US" b="1" dirty="0">
                <a:solidFill>
                  <a:srgbClr val="F37021"/>
                </a:solidFill>
              </a:rPr>
              <a:t>C</a:t>
            </a:r>
          </a:p>
          <a:p>
            <a:pPr marL="0" indent="0">
              <a:spcBef>
                <a:spcPct val="35000"/>
              </a:spcBef>
              <a:buFontTx/>
              <a:buNone/>
            </a:pPr>
            <a:r>
              <a:rPr lang="en-US" altLang="en-US" b="1" dirty="0"/>
              <a:t>Rationale: </a:t>
            </a:r>
            <a:r>
              <a:rPr lang="en-US" altLang="en-US" dirty="0"/>
              <a:t>The mechanism of injury and condition of the vehicle</a:t>
            </a:r>
            <a:r>
              <a:rPr lang="ja-JP" altLang="en-US" dirty="0"/>
              <a:t>’</a:t>
            </a:r>
            <a:r>
              <a:rPr lang="en-US" altLang="ja-JP" dirty="0"/>
              <a:t>s interior suggest likely areas of injury. Head and neck injuries are likely to result when the head and face impact the windshield.</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a:lnSpc>
                <a:spcPct val="85000"/>
              </a:lnSpc>
            </a:pPr>
            <a:r>
              <a:rPr lang="en-US" altLang="en-US" dirty="0"/>
              <a:t>Energy and Trauma </a:t>
            </a:r>
            <a:r>
              <a:rPr lang="en-US" altLang="en-US" sz="2000" b="0" dirty="0"/>
              <a:t>(2 of 4)</a:t>
            </a:r>
          </a:p>
        </p:txBody>
      </p:sp>
      <p:sp>
        <p:nvSpPr>
          <p:cNvPr id="10243"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Three concepts of energy</a:t>
            </a:r>
          </a:p>
          <a:p>
            <a:pPr lvl="1">
              <a:spcBef>
                <a:spcPct val="35000"/>
              </a:spcBef>
            </a:pPr>
            <a:r>
              <a:rPr lang="en-US" altLang="en-US" dirty="0"/>
              <a:t>Potential energy</a:t>
            </a:r>
          </a:p>
          <a:p>
            <a:pPr lvl="1">
              <a:spcBef>
                <a:spcPct val="35000"/>
              </a:spcBef>
            </a:pPr>
            <a:r>
              <a:rPr lang="en-US" altLang="en-US" dirty="0"/>
              <a:t>Kinetic energy</a:t>
            </a:r>
          </a:p>
          <a:p>
            <a:pPr lvl="1">
              <a:spcBef>
                <a:spcPct val="35000"/>
              </a:spcBef>
            </a:pPr>
            <a:r>
              <a:rPr lang="en-US" altLang="en-US" dirty="0"/>
              <a:t>Energy of work</a:t>
            </a:r>
          </a:p>
          <a:p>
            <a:pPr>
              <a:spcBef>
                <a:spcPct val="35000"/>
              </a:spcBef>
            </a:pPr>
            <a:r>
              <a:rPr lang="en-US" altLang="en-US" dirty="0"/>
              <a:t>Energy can be neither created nor destroyed; it can only be converted or transformed.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a:lnSpc>
                <a:spcPct val="85000"/>
              </a:lnSpc>
            </a:pPr>
            <a:r>
              <a:rPr lang="en-US" altLang="en-US" dirty="0"/>
              <a:t>Review</a:t>
            </a:r>
            <a:endParaRPr lang="en-US" altLang="en-US" sz="3200" b="0" dirty="0"/>
          </a:p>
        </p:txBody>
      </p:sp>
      <p:sp>
        <p:nvSpPr>
          <p:cNvPr id="86019"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marL="457200" indent="-457200">
              <a:spcBef>
                <a:spcPct val="35000"/>
              </a:spcBef>
              <a:buFontTx/>
              <a:buAutoNum type="arabicPeriod" startAt="2"/>
            </a:pPr>
            <a:r>
              <a:rPr lang="en-US" altLang="en-US" dirty="0"/>
              <a:t>A 20-year-old man has major open facial injuries after his vehicle struck a tree head-on. Which of the following findings within the car would MOST likely explain his injury pattern?</a:t>
            </a:r>
          </a:p>
          <a:p>
            <a:pPr marL="1016000" lvl="1" indent="-444500">
              <a:spcBef>
                <a:spcPts val="900"/>
              </a:spcBef>
              <a:buFontTx/>
              <a:buAutoNum type="alphaUcPeriod"/>
            </a:pPr>
            <a:r>
              <a:rPr lang="en-US" altLang="en-US" dirty="0"/>
              <a:t>Deployed airbag</a:t>
            </a:r>
            <a:br>
              <a:rPr lang="en-US" altLang="en-US" dirty="0"/>
            </a:br>
            <a:r>
              <a:rPr lang="en-US" altLang="en-US" b="1" dirty="0"/>
              <a:t>Rationale: </a:t>
            </a:r>
            <a:r>
              <a:rPr lang="en-US" altLang="en-US" dirty="0">
                <a:solidFill>
                  <a:srgbClr val="F37021"/>
                </a:solidFill>
              </a:rPr>
              <a:t>This typically results in abrasions of the face, head, and arms.</a:t>
            </a:r>
          </a:p>
          <a:p>
            <a:pPr marL="1016000" lvl="1" indent="-444500">
              <a:spcBef>
                <a:spcPts val="900"/>
              </a:spcBef>
              <a:buFontTx/>
              <a:buAutoNum type="alphaUcPeriod"/>
            </a:pPr>
            <a:r>
              <a:rPr lang="en-US" altLang="en-US" dirty="0"/>
              <a:t>Bent steering wheel</a:t>
            </a:r>
            <a:br>
              <a:rPr lang="en-US" altLang="en-US" dirty="0"/>
            </a:br>
            <a:r>
              <a:rPr lang="en-US" altLang="en-US" b="1" dirty="0"/>
              <a:t>Rationale: </a:t>
            </a:r>
            <a:r>
              <a:rPr lang="en-US" altLang="en-US" dirty="0">
                <a:solidFill>
                  <a:srgbClr val="F37021"/>
                </a:solidFill>
              </a:rPr>
              <a:t>This typically indicates the presence of chest injuries.</a:t>
            </a:r>
          </a:p>
          <a:p>
            <a:pPr marL="1016000" lvl="1" indent="-444500">
              <a:spcBef>
                <a:spcPts val="900"/>
              </a:spcBef>
              <a:buFontTx/>
              <a:buAutoNum type="alphaUcPeriod" startAt="3"/>
            </a:pPr>
            <a:r>
              <a:rPr lang="en-US" altLang="en-US" dirty="0"/>
              <a:t>Nonintact windshield</a:t>
            </a:r>
            <a:br>
              <a:rPr lang="en-US" altLang="en-US" dirty="0"/>
            </a:br>
            <a:r>
              <a:rPr lang="en-US" altLang="en-US" b="1" dirty="0"/>
              <a:t>Rationale: </a:t>
            </a:r>
            <a:r>
              <a:rPr lang="en-US" altLang="en-US" dirty="0">
                <a:solidFill>
                  <a:srgbClr val="F37021"/>
                </a:solidFill>
              </a:rPr>
              <a:t>Correct answer</a:t>
            </a:r>
          </a:p>
          <a:p>
            <a:pPr marL="1016000" lvl="1" indent="-444500">
              <a:spcBef>
                <a:spcPts val="900"/>
              </a:spcBef>
              <a:buFontTx/>
              <a:buAutoNum type="alphaUcPeriod" startAt="3"/>
            </a:pPr>
            <a:r>
              <a:rPr lang="en-US" altLang="en-US" dirty="0"/>
              <a:t>Crushed instrument panel</a:t>
            </a:r>
            <a:br>
              <a:rPr lang="en-US" altLang="en-US" dirty="0"/>
            </a:br>
            <a:r>
              <a:rPr lang="en-US" altLang="en-US" b="1" dirty="0"/>
              <a:t>Rationale: </a:t>
            </a:r>
            <a:r>
              <a:rPr lang="en-US" altLang="en-US" dirty="0">
                <a:solidFill>
                  <a:srgbClr val="F37021"/>
                </a:solidFill>
              </a:rPr>
              <a:t>This typically indicates the presence of leg and hip injuries.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a:lnSpc>
                <a:spcPct val="85000"/>
              </a:lnSpc>
            </a:pPr>
            <a:r>
              <a:rPr lang="en-US" altLang="en-US" dirty="0"/>
              <a:t>Review</a:t>
            </a:r>
          </a:p>
        </p:txBody>
      </p:sp>
      <p:sp>
        <p:nvSpPr>
          <p:cNvPr id="88067"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marL="457200" indent="-457200">
              <a:spcBef>
                <a:spcPct val="35000"/>
              </a:spcBef>
              <a:buFontTx/>
              <a:buAutoNum type="arabicPeriod" startAt="3"/>
            </a:pPr>
            <a:r>
              <a:rPr lang="en-US" altLang="en-US" dirty="0"/>
              <a:t>Which of the following would MOST likely result from the third collision in the </a:t>
            </a:r>
            <a:r>
              <a:rPr lang="ja-JP" altLang="en-US"/>
              <a:t>“</a:t>
            </a:r>
            <a:r>
              <a:rPr lang="en-US" altLang="ja-JP" dirty="0"/>
              <a:t>three-collision</a:t>
            </a:r>
            <a:r>
              <a:rPr lang="ja-JP" altLang="en-US"/>
              <a:t>”</a:t>
            </a:r>
            <a:r>
              <a:rPr lang="en-US" altLang="ja-JP" dirty="0"/>
              <a:t> effect that occurs during a high-speed, frontal impact motor vehicle crash?</a:t>
            </a:r>
          </a:p>
          <a:p>
            <a:pPr marL="1016000" lvl="1" indent="-444500">
              <a:spcBef>
                <a:spcPct val="35000"/>
              </a:spcBef>
              <a:buFontTx/>
              <a:buAutoNum type="alphaUcPeriod"/>
            </a:pPr>
            <a:r>
              <a:rPr lang="en-US" altLang="en-US" dirty="0"/>
              <a:t>Extensive damage to the automobile</a:t>
            </a:r>
          </a:p>
          <a:p>
            <a:pPr marL="1016000" lvl="1" indent="-444500">
              <a:spcBef>
                <a:spcPct val="35000"/>
              </a:spcBef>
              <a:buFontTx/>
              <a:buAutoNum type="alphaUcPeriod"/>
            </a:pPr>
            <a:r>
              <a:rPr lang="en-US" altLang="en-US" dirty="0"/>
              <a:t>Flail chest and lower extremity fractures</a:t>
            </a:r>
          </a:p>
          <a:p>
            <a:pPr marL="1016000" lvl="1" indent="-444500">
              <a:spcBef>
                <a:spcPct val="35000"/>
              </a:spcBef>
              <a:buFontTx/>
              <a:buAutoNum type="alphaUcPeriod"/>
            </a:pPr>
            <a:r>
              <a:rPr lang="en-US" altLang="en-US" dirty="0"/>
              <a:t>Massive external trauma with severe bleeding</a:t>
            </a:r>
          </a:p>
          <a:p>
            <a:pPr marL="1016000" lvl="1" indent="-444500">
              <a:spcBef>
                <a:spcPct val="35000"/>
              </a:spcBef>
              <a:buFontTx/>
              <a:buAutoNum type="alphaUcPeriod"/>
            </a:pPr>
            <a:r>
              <a:rPr lang="en-US" altLang="en-US" dirty="0"/>
              <a:t>Aortic rupture or compression injury to the brain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a:lnSpc>
                <a:spcPct val="85000"/>
              </a:lnSpc>
            </a:pPr>
            <a:r>
              <a:rPr lang="en-US" altLang="en-US" dirty="0"/>
              <a:t>Review</a:t>
            </a:r>
          </a:p>
        </p:txBody>
      </p:sp>
      <p:sp>
        <p:nvSpPr>
          <p:cNvPr id="89091"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marL="0" indent="0">
              <a:lnSpc>
                <a:spcPct val="90000"/>
              </a:lnSpc>
              <a:buFontTx/>
              <a:buNone/>
            </a:pPr>
            <a:r>
              <a:rPr lang="en-US" altLang="en-US" b="1" dirty="0"/>
              <a:t>Answer: </a:t>
            </a:r>
            <a:r>
              <a:rPr lang="en-US" altLang="en-US" b="1" dirty="0">
                <a:solidFill>
                  <a:srgbClr val="F37021"/>
                </a:solidFill>
              </a:rPr>
              <a:t>D</a:t>
            </a:r>
          </a:p>
          <a:p>
            <a:pPr marL="0" indent="0">
              <a:spcBef>
                <a:spcPct val="35000"/>
              </a:spcBef>
              <a:buFontTx/>
              <a:buNone/>
            </a:pPr>
            <a:r>
              <a:rPr lang="en-US" altLang="en-US" b="1" dirty="0"/>
              <a:t>Rationale: </a:t>
            </a:r>
            <a:r>
              <a:rPr lang="en-US" altLang="en-US" dirty="0"/>
              <a:t>During the third collision, the body's internal organs collide with the inside of the body. These injuries are usually not as obvious, but are often the most life-threatening. Injuries that may result from this include internal injuries of the brain (compression injuries) and aortic tears, resulting in massive internal bleeding.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a:lnSpc>
                <a:spcPct val="85000"/>
              </a:lnSpc>
            </a:pPr>
            <a:r>
              <a:rPr lang="en-US" altLang="en-US" dirty="0"/>
              <a:t>Review</a:t>
            </a:r>
            <a:endParaRPr lang="en-US" altLang="en-US" sz="3200" b="0" dirty="0"/>
          </a:p>
        </p:txBody>
      </p:sp>
      <p:sp>
        <p:nvSpPr>
          <p:cNvPr id="90115"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marL="457200" indent="-457200">
              <a:spcBef>
                <a:spcPct val="35000"/>
              </a:spcBef>
              <a:buFontTx/>
              <a:buAutoNum type="arabicPeriod" startAt="3"/>
            </a:pPr>
            <a:r>
              <a:rPr lang="en-US" altLang="en-US" dirty="0"/>
              <a:t>Which of the following would MOST likely result from the third collision in the </a:t>
            </a:r>
            <a:r>
              <a:rPr lang="ja-JP" altLang="en-US" dirty="0"/>
              <a:t>“</a:t>
            </a:r>
            <a:r>
              <a:rPr lang="en-US" altLang="ja-JP" dirty="0"/>
              <a:t>three-collision</a:t>
            </a:r>
            <a:r>
              <a:rPr lang="ja-JP" altLang="en-US" dirty="0"/>
              <a:t>”</a:t>
            </a:r>
            <a:r>
              <a:rPr lang="en-US" altLang="ja-JP" dirty="0"/>
              <a:t> effect that occurs during a high-speed, frontal impact motor vehicle crash?</a:t>
            </a:r>
          </a:p>
          <a:p>
            <a:pPr marL="1016000" lvl="1" indent="-444500">
              <a:spcBef>
                <a:spcPct val="35000"/>
              </a:spcBef>
              <a:buFontTx/>
              <a:buAutoNum type="alphaUcPeriod"/>
            </a:pPr>
            <a:r>
              <a:rPr lang="en-US" altLang="en-US" dirty="0"/>
              <a:t>Extensive damage to the automobile</a:t>
            </a:r>
            <a:br>
              <a:rPr lang="en-US" altLang="en-US" dirty="0"/>
            </a:br>
            <a:r>
              <a:rPr lang="en-US" altLang="en-US" b="1" dirty="0"/>
              <a:t>Rationale: </a:t>
            </a:r>
            <a:r>
              <a:rPr lang="en-US" altLang="en-US" dirty="0">
                <a:solidFill>
                  <a:srgbClr val="F37021"/>
                </a:solidFill>
              </a:rPr>
              <a:t>This would occur in the first collision.</a:t>
            </a:r>
          </a:p>
          <a:p>
            <a:pPr marL="1016000" lvl="1" indent="-444500">
              <a:spcBef>
                <a:spcPct val="35000"/>
              </a:spcBef>
              <a:buFontTx/>
              <a:buAutoNum type="alphaUcPeriod"/>
            </a:pPr>
            <a:r>
              <a:rPr lang="en-US" altLang="en-US" dirty="0"/>
              <a:t>Flail chest and lower extremity fractures</a:t>
            </a:r>
            <a:br>
              <a:rPr lang="en-US" altLang="en-US" dirty="0"/>
            </a:br>
            <a:r>
              <a:rPr lang="en-US" altLang="en-US" b="1" dirty="0"/>
              <a:t>Rationale: </a:t>
            </a:r>
            <a:r>
              <a:rPr lang="en-US" altLang="en-US" dirty="0">
                <a:solidFill>
                  <a:srgbClr val="F37021"/>
                </a:solidFill>
              </a:rPr>
              <a:t>This would occur in the second collision.</a:t>
            </a:r>
          </a:p>
          <a:p>
            <a:pPr marL="1016000" lvl="1" indent="-444500">
              <a:spcBef>
                <a:spcPct val="35000"/>
              </a:spcBef>
              <a:buFontTx/>
              <a:buAutoNum type="alphaUcPeriod" startAt="3"/>
            </a:pPr>
            <a:r>
              <a:rPr lang="en-US" altLang="en-US" dirty="0"/>
              <a:t>Massive external trauma with severe bleeding</a:t>
            </a:r>
            <a:br>
              <a:rPr lang="en-US" altLang="en-US" dirty="0"/>
            </a:br>
            <a:r>
              <a:rPr lang="en-US" altLang="en-US" b="1" dirty="0"/>
              <a:t>Rationale: </a:t>
            </a:r>
            <a:r>
              <a:rPr lang="en-US" altLang="en-US" dirty="0">
                <a:solidFill>
                  <a:srgbClr val="F37021"/>
                </a:solidFill>
              </a:rPr>
              <a:t>This would occur in the second collision.</a:t>
            </a:r>
          </a:p>
          <a:p>
            <a:pPr marL="1016000" lvl="1" indent="-444500">
              <a:spcBef>
                <a:spcPct val="35000"/>
              </a:spcBef>
              <a:buFontTx/>
              <a:buAutoNum type="alphaUcPeriod" startAt="3"/>
            </a:pPr>
            <a:r>
              <a:rPr lang="en-US" altLang="en-US" dirty="0"/>
              <a:t>Aortic rupture or compression injury to the brain</a:t>
            </a:r>
            <a:br>
              <a:rPr lang="en-US" altLang="en-US" dirty="0"/>
            </a:br>
            <a:r>
              <a:rPr lang="en-US" altLang="en-US" b="1" dirty="0"/>
              <a:t>Rationale: </a:t>
            </a:r>
            <a:r>
              <a:rPr lang="en-US" altLang="en-US" dirty="0">
                <a:solidFill>
                  <a:srgbClr val="F37021"/>
                </a:solidFill>
              </a:rPr>
              <a:t>Correct answer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a:lnSpc>
                <a:spcPct val="85000"/>
              </a:lnSpc>
            </a:pPr>
            <a:r>
              <a:rPr lang="en-US" altLang="en-US" dirty="0"/>
              <a:t>Review</a:t>
            </a:r>
          </a:p>
        </p:txBody>
      </p:sp>
      <p:sp>
        <p:nvSpPr>
          <p:cNvPr id="92163"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marL="457200" indent="-457200">
              <a:spcBef>
                <a:spcPct val="35000"/>
              </a:spcBef>
              <a:buFontTx/>
              <a:buAutoNum type="arabicPeriod" startAt="4"/>
            </a:pPr>
            <a:r>
              <a:rPr lang="en-US" altLang="en-US" dirty="0"/>
              <a:t>A young male experienced severe blunt chest trauma when his passenger car struck another vehicle head-on. During your inspection of the interior of his vehicle, you would MOST likely find:</a:t>
            </a:r>
          </a:p>
          <a:p>
            <a:pPr marL="1016000" lvl="1" indent="-444500">
              <a:spcBef>
                <a:spcPct val="35000"/>
              </a:spcBef>
              <a:buFontTx/>
              <a:buAutoNum type="alphaUcPeriod"/>
            </a:pPr>
            <a:r>
              <a:rPr lang="en-US" altLang="en-US" dirty="0"/>
              <a:t>deployed airbags. </a:t>
            </a:r>
          </a:p>
          <a:p>
            <a:pPr marL="1016000" lvl="1" indent="-444500">
              <a:spcBef>
                <a:spcPct val="35000"/>
              </a:spcBef>
              <a:buFontTx/>
              <a:buAutoNum type="alphaUcPeriod"/>
            </a:pPr>
            <a:r>
              <a:rPr lang="en-US" altLang="en-US" dirty="0"/>
              <a:t>steering wheel deformity. </a:t>
            </a:r>
          </a:p>
          <a:p>
            <a:pPr marL="1016000" lvl="1" indent="-444500">
              <a:spcBef>
                <a:spcPct val="35000"/>
              </a:spcBef>
              <a:buFontTx/>
              <a:buAutoNum type="alphaUcPeriod"/>
            </a:pPr>
            <a:r>
              <a:rPr lang="en-US" altLang="en-US" dirty="0"/>
              <a:t>starring of the windshield. </a:t>
            </a:r>
          </a:p>
          <a:p>
            <a:pPr marL="1016000" lvl="1" indent="-444500">
              <a:spcBef>
                <a:spcPct val="35000"/>
              </a:spcBef>
              <a:buFontTx/>
              <a:buAutoNum type="alphaUcPeriod"/>
            </a:pPr>
            <a:r>
              <a:rPr lang="en-US" altLang="en-US" dirty="0"/>
              <a:t>a crushed instrument panel.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a:lnSpc>
                <a:spcPct val="85000"/>
              </a:lnSpc>
            </a:pPr>
            <a:r>
              <a:rPr lang="en-US" altLang="en-US" dirty="0"/>
              <a:t>Review</a:t>
            </a:r>
          </a:p>
        </p:txBody>
      </p:sp>
      <p:sp>
        <p:nvSpPr>
          <p:cNvPr id="93187"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marL="0" indent="0">
              <a:lnSpc>
                <a:spcPct val="90000"/>
              </a:lnSpc>
              <a:buFontTx/>
              <a:buNone/>
            </a:pPr>
            <a:r>
              <a:rPr lang="en-US" altLang="en-US" b="1" dirty="0"/>
              <a:t>Answer: </a:t>
            </a:r>
            <a:r>
              <a:rPr lang="en-US" altLang="en-US" b="1" dirty="0">
                <a:solidFill>
                  <a:srgbClr val="F37021"/>
                </a:solidFill>
              </a:rPr>
              <a:t>B</a:t>
            </a:r>
          </a:p>
          <a:p>
            <a:pPr marL="0" indent="0">
              <a:spcBef>
                <a:spcPct val="35000"/>
              </a:spcBef>
              <a:buFontTx/>
              <a:buNone/>
            </a:pPr>
            <a:r>
              <a:rPr lang="en-US" altLang="en-US" b="1" dirty="0"/>
              <a:t>Rationale: </a:t>
            </a:r>
            <a:r>
              <a:rPr lang="en-US" altLang="en-US" dirty="0"/>
              <a:t>Blunt chest injuries during a motor vehicle crash typically occur when the chest impacts the steering wheel. Therefore, your inspection of the vehicle</a:t>
            </a:r>
            <a:r>
              <a:rPr lang="ja-JP" altLang="en-US" dirty="0"/>
              <a:t>’</a:t>
            </a:r>
            <a:r>
              <a:rPr lang="en-US" altLang="ja-JP" dirty="0"/>
              <a:t>s interior will most likely reveal a deformed steering wheel.</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a:lnSpc>
                <a:spcPct val="85000"/>
              </a:lnSpc>
            </a:pPr>
            <a:r>
              <a:rPr lang="en-US" altLang="en-US" dirty="0"/>
              <a:t>Review</a:t>
            </a:r>
            <a:endParaRPr lang="en-US" altLang="en-US" sz="3200" b="0" dirty="0"/>
          </a:p>
        </p:txBody>
      </p:sp>
      <p:sp>
        <p:nvSpPr>
          <p:cNvPr id="94211"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marL="457200" indent="-457200">
              <a:spcBef>
                <a:spcPct val="35000"/>
              </a:spcBef>
              <a:buFontTx/>
              <a:buAutoNum type="arabicPeriod" startAt="4"/>
            </a:pPr>
            <a:r>
              <a:rPr lang="en-US" altLang="en-US" dirty="0"/>
              <a:t>A young male experienced severe blunt chest trauma when his passenger car struck another vehicle head-on. During your inspection of the interior of his vehicle, you would MOST likely find:</a:t>
            </a:r>
          </a:p>
          <a:p>
            <a:pPr marL="1016000" lvl="1" indent="-444500">
              <a:spcBef>
                <a:spcPct val="35000"/>
              </a:spcBef>
              <a:buFontTx/>
              <a:buAutoNum type="alphaUcPeriod"/>
            </a:pPr>
            <a:r>
              <a:rPr lang="en-US" altLang="en-US" dirty="0"/>
              <a:t>deployed airbags. </a:t>
            </a:r>
            <a:br>
              <a:rPr lang="en-US" altLang="en-US" dirty="0"/>
            </a:br>
            <a:r>
              <a:rPr lang="en-US" altLang="en-US" b="1" dirty="0"/>
              <a:t>Rationale: </a:t>
            </a:r>
            <a:r>
              <a:rPr lang="en-US" altLang="en-US" dirty="0">
                <a:solidFill>
                  <a:srgbClr val="F37021"/>
                </a:solidFill>
              </a:rPr>
              <a:t>Typically, this will cause abrasions to the face, head, and arms.</a:t>
            </a:r>
          </a:p>
          <a:p>
            <a:pPr marL="1016000" lvl="1" indent="-444500">
              <a:spcBef>
                <a:spcPct val="35000"/>
              </a:spcBef>
              <a:buFontTx/>
              <a:buAutoNum type="alphaUcPeriod"/>
            </a:pPr>
            <a:r>
              <a:rPr lang="en-US" altLang="en-US" dirty="0"/>
              <a:t>steering wheel deformity. </a:t>
            </a:r>
            <a:br>
              <a:rPr lang="en-US" altLang="en-US" dirty="0"/>
            </a:br>
            <a:r>
              <a:rPr lang="en-US" altLang="en-US" b="1" dirty="0"/>
              <a:t>Rationale: </a:t>
            </a:r>
            <a:r>
              <a:rPr lang="en-US" altLang="en-US" dirty="0">
                <a:solidFill>
                  <a:srgbClr val="F37021"/>
                </a:solidFill>
              </a:rPr>
              <a:t>Correct answer</a:t>
            </a:r>
          </a:p>
          <a:p>
            <a:pPr marL="1016000" lvl="1" indent="-444500">
              <a:spcBef>
                <a:spcPct val="35000"/>
              </a:spcBef>
              <a:buFontTx/>
              <a:buAutoNum type="alphaUcPeriod" startAt="3"/>
            </a:pPr>
            <a:r>
              <a:rPr lang="en-US" altLang="en-US" dirty="0"/>
              <a:t>starring of the windshield. </a:t>
            </a:r>
            <a:br>
              <a:rPr lang="en-US" altLang="en-US" dirty="0"/>
            </a:br>
            <a:r>
              <a:rPr lang="en-US" altLang="en-US" b="1" dirty="0"/>
              <a:t>Rationale: </a:t>
            </a:r>
            <a:r>
              <a:rPr lang="en-US" altLang="en-US" dirty="0">
                <a:solidFill>
                  <a:srgbClr val="F37021"/>
                </a:solidFill>
              </a:rPr>
              <a:t>Typically, this indicates the presence of head, face, and neck injuries.</a:t>
            </a:r>
          </a:p>
          <a:p>
            <a:pPr marL="1016000" lvl="1" indent="-444500">
              <a:spcBef>
                <a:spcPct val="35000"/>
              </a:spcBef>
              <a:buFontTx/>
              <a:buAutoNum type="alphaUcPeriod" startAt="3"/>
            </a:pPr>
            <a:r>
              <a:rPr lang="en-US" altLang="en-US" dirty="0"/>
              <a:t>a crushed instrument panel. </a:t>
            </a:r>
            <a:br>
              <a:rPr lang="en-US" altLang="en-US" dirty="0"/>
            </a:br>
            <a:r>
              <a:rPr lang="en-US" altLang="en-US" b="1" dirty="0"/>
              <a:t>Rationale: </a:t>
            </a:r>
            <a:r>
              <a:rPr lang="en-US" altLang="en-US" dirty="0">
                <a:solidFill>
                  <a:srgbClr val="F37021"/>
                </a:solidFill>
              </a:rPr>
              <a:t>Typically, this indicates the presence of leg and hip injuries.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a:lnSpc>
                <a:spcPct val="85000"/>
              </a:lnSpc>
            </a:pPr>
            <a:r>
              <a:rPr lang="en-US" altLang="en-US" dirty="0"/>
              <a:t>Review</a:t>
            </a:r>
          </a:p>
        </p:txBody>
      </p:sp>
      <p:sp>
        <p:nvSpPr>
          <p:cNvPr id="96259"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marL="457200" indent="-457200">
              <a:spcBef>
                <a:spcPct val="35000"/>
              </a:spcBef>
              <a:buFontTx/>
              <a:buAutoNum type="arabicPeriod" startAt="5"/>
            </a:pPr>
            <a:r>
              <a:rPr lang="en-US" altLang="en-US" dirty="0"/>
              <a:t>An unrestrained driver collided with a bridge pillar. Upon inspection of the interior of his vehicle, you note that the lower dashboard is crushed. During your assessment of the patient, you will MOST likely encounter:</a:t>
            </a:r>
          </a:p>
          <a:p>
            <a:pPr marL="1016000" lvl="1" indent="-444500">
              <a:spcBef>
                <a:spcPct val="35000"/>
              </a:spcBef>
              <a:buFontTx/>
              <a:buAutoNum type="alphaUcPeriod"/>
            </a:pPr>
            <a:r>
              <a:rPr lang="en-US" altLang="en-US" dirty="0"/>
              <a:t>trauma to the pelvis. </a:t>
            </a:r>
          </a:p>
          <a:p>
            <a:pPr marL="1016000" lvl="1" indent="-444500">
              <a:spcBef>
                <a:spcPct val="35000"/>
              </a:spcBef>
              <a:buFontTx/>
              <a:buAutoNum type="alphaUcPeriod"/>
            </a:pPr>
            <a:r>
              <a:rPr lang="en-US" altLang="en-US" dirty="0"/>
              <a:t>blunt abdominal trauma. </a:t>
            </a:r>
          </a:p>
          <a:p>
            <a:pPr marL="1016000" lvl="1" indent="-444500">
              <a:spcBef>
                <a:spcPct val="35000"/>
              </a:spcBef>
              <a:buFontTx/>
              <a:buAutoNum type="alphaUcPeriod"/>
            </a:pPr>
            <a:r>
              <a:rPr lang="en-US" altLang="en-US" dirty="0"/>
              <a:t>a severe closed head injury.</a:t>
            </a:r>
          </a:p>
          <a:p>
            <a:pPr marL="1016000" lvl="1" indent="-444500">
              <a:spcBef>
                <a:spcPct val="35000"/>
              </a:spcBef>
              <a:buFontTx/>
              <a:buAutoNum type="alphaUcPeriod"/>
            </a:pPr>
            <a:r>
              <a:rPr lang="en-US" altLang="en-US" dirty="0"/>
              <a:t>penetrating thoracic trauma.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a:lnSpc>
                <a:spcPct val="85000"/>
              </a:lnSpc>
            </a:pPr>
            <a:r>
              <a:rPr lang="en-US" altLang="en-US" dirty="0"/>
              <a:t>Review</a:t>
            </a:r>
          </a:p>
        </p:txBody>
      </p:sp>
      <p:sp>
        <p:nvSpPr>
          <p:cNvPr id="97283"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marL="0" indent="0">
              <a:buFontTx/>
              <a:buNone/>
            </a:pPr>
            <a:r>
              <a:rPr lang="en-US" altLang="en-US" b="1" dirty="0"/>
              <a:t>Answer: </a:t>
            </a:r>
            <a:r>
              <a:rPr lang="en-US" altLang="en-US" b="1" dirty="0">
                <a:solidFill>
                  <a:srgbClr val="F37021"/>
                </a:solidFill>
              </a:rPr>
              <a:t>A</a:t>
            </a:r>
          </a:p>
          <a:p>
            <a:pPr marL="0" indent="0">
              <a:spcBef>
                <a:spcPct val="35000"/>
              </a:spcBef>
              <a:buFontTx/>
              <a:buNone/>
            </a:pPr>
            <a:r>
              <a:rPr lang="en-US" altLang="en-US" b="1" dirty="0"/>
              <a:t>Rationale: </a:t>
            </a:r>
            <a:r>
              <a:rPr lang="en-US" altLang="en-US" dirty="0"/>
              <a:t>Impact points are often obvious from a quick inspection of the vehicle</a:t>
            </a:r>
            <a:r>
              <a:rPr lang="ja-JP" altLang="en-US" dirty="0"/>
              <a:t>’</a:t>
            </a:r>
            <a:r>
              <a:rPr lang="en-US" altLang="ja-JP" dirty="0"/>
              <a:t>s interior. During a frontal collision, the unrestrained occupant</a:t>
            </a:r>
            <a:r>
              <a:rPr lang="ja-JP" altLang="en-US" dirty="0"/>
              <a:t>’</a:t>
            </a:r>
            <a:r>
              <a:rPr lang="en-US" altLang="ja-JP" dirty="0"/>
              <a:t>s knees often impact the lower dashboard. With this type of impact, energy is transferred from the knees to the femurs, and then to the pelvis or hip.</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a:lnSpc>
                <a:spcPct val="85000"/>
              </a:lnSpc>
            </a:pPr>
            <a:r>
              <a:rPr lang="en-US" altLang="en-US" dirty="0"/>
              <a:t>Review</a:t>
            </a:r>
            <a:endParaRPr lang="en-US" altLang="en-US" sz="3200" b="0" dirty="0"/>
          </a:p>
        </p:txBody>
      </p:sp>
      <p:sp>
        <p:nvSpPr>
          <p:cNvPr id="98307"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marL="457200" indent="-457200">
              <a:spcBef>
                <a:spcPct val="35000"/>
              </a:spcBef>
              <a:buFontTx/>
              <a:buAutoNum type="arabicPeriod" startAt="5"/>
            </a:pPr>
            <a:r>
              <a:rPr lang="en-US" altLang="en-US" dirty="0"/>
              <a:t>An unrestrained driver collided with a bridge pillar. Upon inspection of the interior of his vehicle, you note that the lower dashboard is crushed. During your assessment of the patient, you will MOST likely encounter:</a:t>
            </a:r>
          </a:p>
          <a:p>
            <a:pPr marL="1016000" lvl="1" indent="-444500">
              <a:spcBef>
                <a:spcPct val="35000"/>
              </a:spcBef>
              <a:buFontTx/>
              <a:buAutoNum type="alphaUcPeriod"/>
            </a:pPr>
            <a:r>
              <a:rPr lang="en-US" altLang="en-US" dirty="0"/>
              <a:t>trauma to the pelvis. </a:t>
            </a:r>
            <a:br>
              <a:rPr lang="en-US" altLang="en-US" dirty="0"/>
            </a:br>
            <a:r>
              <a:rPr lang="en-US" altLang="en-US" b="1" dirty="0"/>
              <a:t>Rationale: </a:t>
            </a:r>
            <a:r>
              <a:rPr lang="en-US" altLang="en-US" dirty="0">
                <a:solidFill>
                  <a:srgbClr val="F37021"/>
                </a:solidFill>
              </a:rPr>
              <a:t>Correct answer</a:t>
            </a:r>
          </a:p>
          <a:p>
            <a:pPr marL="1016000" lvl="1" indent="-444500">
              <a:spcBef>
                <a:spcPct val="35000"/>
              </a:spcBef>
              <a:buFontTx/>
              <a:buAutoNum type="alphaUcPeriod"/>
            </a:pPr>
            <a:r>
              <a:rPr lang="en-US" altLang="en-US" dirty="0"/>
              <a:t>blunt abdominal trauma. </a:t>
            </a:r>
            <a:br>
              <a:rPr lang="en-US" altLang="en-US" dirty="0"/>
            </a:br>
            <a:r>
              <a:rPr lang="en-US" altLang="en-US" b="1" dirty="0"/>
              <a:t>Rationale: </a:t>
            </a:r>
            <a:r>
              <a:rPr lang="en-US" altLang="en-US" dirty="0">
                <a:solidFill>
                  <a:srgbClr val="F37021"/>
                </a:solidFill>
              </a:rPr>
              <a:t>This is usually a result of striking the steering wheel.</a:t>
            </a:r>
          </a:p>
          <a:p>
            <a:pPr marL="1016000" lvl="1" indent="-444500">
              <a:spcBef>
                <a:spcPct val="35000"/>
              </a:spcBef>
              <a:buFontTx/>
              <a:buAutoNum type="alphaUcPeriod"/>
            </a:pPr>
            <a:r>
              <a:rPr lang="en-US" altLang="en-US" dirty="0">
                <a:solidFill>
                  <a:srgbClr val="000000"/>
                </a:solidFill>
              </a:rPr>
              <a:t>a severe closed head injury.</a:t>
            </a:r>
            <a:br>
              <a:rPr lang="en-US" altLang="en-US" dirty="0">
                <a:solidFill>
                  <a:srgbClr val="000000"/>
                </a:solidFill>
              </a:rPr>
            </a:br>
            <a:r>
              <a:rPr lang="en-US" altLang="en-US" b="1" dirty="0">
                <a:solidFill>
                  <a:srgbClr val="000000"/>
                </a:solidFill>
              </a:rPr>
              <a:t>Rationale:</a:t>
            </a:r>
            <a:r>
              <a:rPr lang="en-US" altLang="en-US" dirty="0">
                <a:solidFill>
                  <a:srgbClr val="000000"/>
                </a:solidFill>
              </a:rPr>
              <a:t> </a:t>
            </a:r>
            <a:r>
              <a:rPr lang="en-US" altLang="en-US" dirty="0">
                <a:solidFill>
                  <a:srgbClr val="FF6600"/>
                </a:solidFill>
              </a:rPr>
              <a:t>This is usually the result of striking the windshield.</a:t>
            </a:r>
          </a:p>
          <a:p>
            <a:pPr marL="1016000" lvl="1" indent="-444500">
              <a:spcBef>
                <a:spcPct val="35000"/>
              </a:spcBef>
              <a:buFontTx/>
              <a:buAutoNum type="alphaUcPeriod"/>
            </a:pPr>
            <a:r>
              <a:rPr lang="en-US" altLang="en-US" dirty="0">
                <a:solidFill>
                  <a:srgbClr val="000000"/>
                </a:solidFill>
              </a:rPr>
              <a:t>penetrating thoracic trauma. </a:t>
            </a:r>
            <a:br>
              <a:rPr lang="en-US" altLang="en-US" dirty="0">
                <a:solidFill>
                  <a:srgbClr val="000000"/>
                </a:solidFill>
              </a:rPr>
            </a:br>
            <a:r>
              <a:rPr lang="en-US" altLang="en-US" b="1" dirty="0">
                <a:solidFill>
                  <a:srgbClr val="000000"/>
                </a:solidFill>
              </a:rPr>
              <a:t>Rationale:</a:t>
            </a:r>
            <a:r>
              <a:rPr lang="en-US" altLang="en-US" dirty="0">
                <a:solidFill>
                  <a:srgbClr val="000000"/>
                </a:solidFill>
              </a:rPr>
              <a:t> </a:t>
            </a:r>
            <a:r>
              <a:rPr lang="en-US" altLang="en-US" dirty="0">
                <a:solidFill>
                  <a:srgbClr val="FF6600"/>
                </a:solidFill>
              </a:rPr>
              <a:t>This is usually caused by flying debris, collision with parts of the vehicle, or other movable objects.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a:lnSpc>
                <a:spcPct val="85000"/>
              </a:lnSpc>
            </a:pPr>
            <a:r>
              <a:rPr lang="en-US" altLang="en-US" dirty="0"/>
              <a:t>Energy and Trauma </a:t>
            </a:r>
            <a:r>
              <a:rPr lang="en-US" altLang="en-US" sz="2000" b="0" dirty="0"/>
              <a:t>(3 of 4)</a:t>
            </a:r>
          </a:p>
        </p:txBody>
      </p:sp>
      <p:sp>
        <p:nvSpPr>
          <p:cNvPr id="11267" name="Content Placeholder 2"/>
          <p:cNvSpPr>
            <a:spLocks noGrp="1"/>
          </p:cNvSpPr>
          <p:nvPr>
            <p:ph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Work is force acting over a distance.</a:t>
            </a:r>
          </a:p>
          <a:p>
            <a:pPr>
              <a:spcBef>
                <a:spcPct val="35000"/>
              </a:spcBef>
            </a:pPr>
            <a:r>
              <a:rPr lang="en-US" altLang="en-US" dirty="0"/>
              <a:t>Forces that bend, pull, or compress tissues beyond their inherent limits result in the work that causes injury.</a:t>
            </a:r>
          </a:p>
          <a:p>
            <a:pPr>
              <a:spcBef>
                <a:spcPct val="35000"/>
              </a:spcBef>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a:lnSpc>
                <a:spcPct val="85000"/>
              </a:lnSpc>
            </a:pPr>
            <a:r>
              <a:rPr lang="en-US" altLang="en-US" dirty="0"/>
              <a:t>Review</a:t>
            </a:r>
          </a:p>
        </p:txBody>
      </p:sp>
      <p:sp>
        <p:nvSpPr>
          <p:cNvPr id="100355"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marL="457200" indent="-457200">
              <a:spcBef>
                <a:spcPct val="35000"/>
              </a:spcBef>
              <a:buFontTx/>
              <a:buAutoNum type="arabicPeriod" startAt="6"/>
            </a:pPr>
            <a:r>
              <a:rPr lang="en-US" altLang="en-US" dirty="0"/>
              <a:t>Whiplash injuries are MOST common following _________ impacts.</a:t>
            </a:r>
          </a:p>
          <a:p>
            <a:pPr marL="1016000" lvl="1" indent="-444500">
              <a:spcBef>
                <a:spcPct val="35000"/>
              </a:spcBef>
              <a:buFontTx/>
              <a:buAutoNum type="alphaUcPeriod"/>
            </a:pPr>
            <a:r>
              <a:rPr lang="en-US" altLang="en-US" dirty="0"/>
              <a:t>rear-end</a:t>
            </a:r>
          </a:p>
          <a:p>
            <a:pPr marL="1016000" lvl="1" indent="-444500">
              <a:spcBef>
                <a:spcPct val="35000"/>
              </a:spcBef>
              <a:buFontTx/>
              <a:buAutoNum type="alphaUcPeriod"/>
            </a:pPr>
            <a:r>
              <a:rPr lang="en-US" altLang="en-US" dirty="0"/>
              <a:t>rollover</a:t>
            </a:r>
          </a:p>
          <a:p>
            <a:pPr marL="1016000" lvl="1" indent="-444500">
              <a:spcBef>
                <a:spcPct val="35000"/>
              </a:spcBef>
              <a:buFontTx/>
              <a:buAutoNum type="alphaUcPeriod"/>
            </a:pPr>
            <a:r>
              <a:rPr lang="en-US" altLang="en-US" dirty="0"/>
              <a:t>frontal</a:t>
            </a:r>
          </a:p>
          <a:p>
            <a:pPr marL="1016000" lvl="1" indent="-444500">
              <a:spcBef>
                <a:spcPct val="35000"/>
              </a:spcBef>
              <a:buFontTx/>
              <a:buAutoNum type="alphaUcPeriod"/>
            </a:pPr>
            <a:r>
              <a:rPr lang="en-US" altLang="en-US" dirty="0"/>
              <a:t>lateral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nSpc>
                <a:spcPct val="85000"/>
              </a:lnSpc>
            </a:pPr>
            <a:r>
              <a:rPr lang="en-US" altLang="en-US" dirty="0"/>
              <a:t>Review</a:t>
            </a:r>
          </a:p>
        </p:txBody>
      </p:sp>
      <p:sp>
        <p:nvSpPr>
          <p:cNvPr id="101379"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marL="0" indent="0">
              <a:buFontTx/>
              <a:buNone/>
            </a:pPr>
            <a:r>
              <a:rPr lang="en-US" altLang="en-US" b="1" dirty="0"/>
              <a:t>Answer: </a:t>
            </a:r>
            <a:r>
              <a:rPr lang="en-US" altLang="en-US" b="1" dirty="0">
                <a:solidFill>
                  <a:srgbClr val="F37021"/>
                </a:solidFill>
              </a:rPr>
              <a:t>A</a:t>
            </a:r>
          </a:p>
          <a:p>
            <a:pPr marL="0" indent="0">
              <a:spcBef>
                <a:spcPct val="35000"/>
              </a:spcBef>
              <a:buFontTx/>
              <a:buNone/>
            </a:pPr>
            <a:r>
              <a:rPr lang="en-US" altLang="en-US" b="1" dirty="0"/>
              <a:t>Rationale: </a:t>
            </a:r>
            <a:r>
              <a:rPr lang="en-US" altLang="en-US" dirty="0"/>
              <a:t>Whiplash injuries of the neck are a common occurrence following rear-end collisions. As the vehicle is suddenly thrust forward, the occupant</a:t>
            </a:r>
            <a:r>
              <a:rPr lang="ja-JP" altLang="en-US" dirty="0"/>
              <a:t>’</a:t>
            </a:r>
            <a:r>
              <a:rPr lang="en-US" altLang="ja-JP" dirty="0"/>
              <a:t>s head is thrust backward. Properly positioned headrests can minimize the severity of whiplash injuries.</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a:lnSpc>
                <a:spcPct val="85000"/>
              </a:lnSpc>
            </a:pPr>
            <a:r>
              <a:rPr lang="en-US" altLang="en-US" dirty="0"/>
              <a:t>Review</a:t>
            </a:r>
            <a:endParaRPr lang="en-US" altLang="en-US" sz="3200" b="0" dirty="0"/>
          </a:p>
        </p:txBody>
      </p:sp>
      <p:sp>
        <p:nvSpPr>
          <p:cNvPr id="102403"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marL="457200" indent="-457200">
              <a:spcBef>
                <a:spcPct val="35000"/>
              </a:spcBef>
              <a:buFontTx/>
              <a:buAutoNum type="arabicPeriod" startAt="6"/>
            </a:pPr>
            <a:r>
              <a:rPr lang="en-US" altLang="en-US" dirty="0"/>
              <a:t>Whiplash injuries are MOST common following _________ impacts.</a:t>
            </a:r>
          </a:p>
          <a:p>
            <a:pPr marL="1016000" lvl="1" indent="-444500">
              <a:spcBef>
                <a:spcPct val="35000"/>
              </a:spcBef>
              <a:buFontTx/>
              <a:buAutoNum type="alphaUcPeriod"/>
            </a:pPr>
            <a:r>
              <a:rPr lang="en-US" altLang="en-US" dirty="0"/>
              <a:t>rear-end</a:t>
            </a:r>
            <a:br>
              <a:rPr lang="en-US" altLang="en-US" dirty="0"/>
            </a:br>
            <a:r>
              <a:rPr lang="en-US" altLang="en-US" b="1" dirty="0"/>
              <a:t>Rationale: </a:t>
            </a:r>
            <a:r>
              <a:rPr lang="en-US" altLang="en-US" dirty="0">
                <a:solidFill>
                  <a:srgbClr val="F37021"/>
                </a:solidFill>
              </a:rPr>
              <a:t>Correct answer</a:t>
            </a:r>
          </a:p>
          <a:p>
            <a:pPr marL="1016000" lvl="1" indent="-444500">
              <a:spcBef>
                <a:spcPct val="35000"/>
              </a:spcBef>
              <a:buFontTx/>
              <a:buAutoNum type="alphaUcPeriod"/>
            </a:pPr>
            <a:r>
              <a:rPr lang="en-US" altLang="en-US" dirty="0"/>
              <a:t>rollover</a:t>
            </a:r>
            <a:br>
              <a:rPr lang="en-US" altLang="en-US" dirty="0"/>
            </a:br>
            <a:r>
              <a:rPr lang="en-US" altLang="en-US" b="1" dirty="0"/>
              <a:t>Rationale: </a:t>
            </a:r>
            <a:r>
              <a:rPr lang="en-US" altLang="en-US" dirty="0">
                <a:solidFill>
                  <a:srgbClr val="F37021"/>
                </a:solidFill>
              </a:rPr>
              <a:t>This typically causes life-threatening injuries.</a:t>
            </a:r>
          </a:p>
          <a:p>
            <a:pPr marL="1016000" lvl="1" indent="-444500">
              <a:spcBef>
                <a:spcPct val="35000"/>
              </a:spcBef>
              <a:buFontTx/>
              <a:buAutoNum type="alphaUcPeriod" startAt="3"/>
            </a:pPr>
            <a:r>
              <a:rPr lang="en-US" altLang="en-US" dirty="0"/>
              <a:t>frontal</a:t>
            </a:r>
            <a:br>
              <a:rPr lang="en-US" altLang="en-US" dirty="0"/>
            </a:br>
            <a:r>
              <a:rPr lang="en-US" altLang="en-US" b="1" dirty="0"/>
              <a:t>Rationale: </a:t>
            </a:r>
            <a:r>
              <a:rPr lang="en-US" altLang="en-US" dirty="0">
                <a:solidFill>
                  <a:srgbClr val="F37021"/>
                </a:solidFill>
              </a:rPr>
              <a:t>This typically causes chest, head, abdominal, and extremity injuries.</a:t>
            </a:r>
          </a:p>
          <a:p>
            <a:pPr marL="1016000" lvl="1" indent="-444500">
              <a:spcBef>
                <a:spcPct val="35000"/>
              </a:spcBef>
              <a:buFontTx/>
              <a:buAutoNum type="alphaUcPeriod" startAt="3"/>
            </a:pPr>
            <a:r>
              <a:rPr lang="en-US" altLang="en-US" dirty="0"/>
              <a:t>lateral</a:t>
            </a:r>
            <a:br>
              <a:rPr lang="en-US" altLang="en-US" dirty="0"/>
            </a:br>
            <a:r>
              <a:rPr lang="en-US" altLang="en-US" b="1" dirty="0"/>
              <a:t>Rationale: </a:t>
            </a:r>
            <a:r>
              <a:rPr lang="en-US" altLang="en-US" dirty="0">
                <a:solidFill>
                  <a:srgbClr val="F37021"/>
                </a:solidFill>
              </a:rPr>
              <a:t>You should suspect lateral chest and abdominal injuries on the side of impact, as well as pelvic injuries.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a:lnSpc>
                <a:spcPct val="85000"/>
              </a:lnSpc>
            </a:pPr>
            <a:r>
              <a:rPr lang="en-US" altLang="en-US" dirty="0"/>
              <a:t>Review</a:t>
            </a:r>
          </a:p>
        </p:txBody>
      </p:sp>
      <p:sp>
        <p:nvSpPr>
          <p:cNvPr id="104451"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marL="457200" indent="-457200">
              <a:spcBef>
                <a:spcPct val="35000"/>
              </a:spcBef>
              <a:buFontTx/>
              <a:buAutoNum type="arabicPeriod" startAt="7"/>
            </a:pPr>
            <a:r>
              <a:rPr lang="en-US" altLang="en-US" dirty="0"/>
              <a:t>Death from a rollover motor vehicle crash is MOST often secondary to:</a:t>
            </a:r>
          </a:p>
          <a:p>
            <a:pPr marL="1016000" lvl="1" indent="-444500">
              <a:spcBef>
                <a:spcPct val="35000"/>
              </a:spcBef>
              <a:buFontTx/>
              <a:buAutoNum type="alphaUcPeriod"/>
            </a:pPr>
            <a:r>
              <a:rPr lang="en-US" altLang="en-US" dirty="0"/>
              <a:t>crushing injuries.</a:t>
            </a:r>
          </a:p>
          <a:p>
            <a:pPr marL="1016000" lvl="1" indent="-444500">
              <a:spcBef>
                <a:spcPct val="35000"/>
              </a:spcBef>
              <a:buFontTx/>
              <a:buAutoNum type="alphaUcPeriod"/>
            </a:pPr>
            <a:r>
              <a:rPr lang="en-US" altLang="en-US" dirty="0"/>
              <a:t>airbag-related trauma.</a:t>
            </a:r>
          </a:p>
          <a:p>
            <a:pPr marL="1016000" lvl="1" indent="-444500">
              <a:spcBef>
                <a:spcPct val="35000"/>
              </a:spcBef>
              <a:buFontTx/>
              <a:buAutoNum type="alphaUcPeriod"/>
            </a:pPr>
            <a:r>
              <a:rPr lang="en-US" altLang="en-US" dirty="0"/>
              <a:t>multiple collisions to the interior of the car.</a:t>
            </a:r>
          </a:p>
          <a:p>
            <a:pPr marL="1016000" lvl="1" indent="-444500">
              <a:spcBef>
                <a:spcPct val="35000"/>
              </a:spcBef>
              <a:buFontTx/>
              <a:buAutoNum type="alphaUcPeriod"/>
            </a:pPr>
            <a:r>
              <a:rPr lang="en-US" altLang="en-US" dirty="0"/>
              <a:t>ejection of the patient from the motor vehicle.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a:lnSpc>
                <a:spcPct val="85000"/>
              </a:lnSpc>
            </a:pPr>
            <a:r>
              <a:rPr lang="en-US" altLang="en-US" dirty="0"/>
              <a:t>Review</a:t>
            </a:r>
          </a:p>
        </p:txBody>
      </p:sp>
      <p:sp>
        <p:nvSpPr>
          <p:cNvPr id="105475"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marL="0" indent="0">
              <a:buFontTx/>
              <a:buNone/>
            </a:pPr>
            <a:r>
              <a:rPr lang="en-US" altLang="en-US" b="1" dirty="0"/>
              <a:t>Answer: </a:t>
            </a:r>
            <a:r>
              <a:rPr lang="en-US" altLang="en-US" b="1" dirty="0">
                <a:solidFill>
                  <a:srgbClr val="F37021"/>
                </a:solidFill>
              </a:rPr>
              <a:t>D</a:t>
            </a:r>
          </a:p>
          <a:p>
            <a:pPr marL="0" indent="0">
              <a:spcBef>
                <a:spcPct val="35000"/>
              </a:spcBef>
              <a:buFontTx/>
              <a:buNone/>
            </a:pPr>
            <a:r>
              <a:rPr lang="en-US" altLang="en-US" b="1" dirty="0"/>
              <a:t>Rationale: </a:t>
            </a:r>
            <a:r>
              <a:rPr lang="en-US" altLang="en-US" dirty="0"/>
              <a:t>Rollover crashes are the most unpredictable with regard to injuries sustained by the patient. An unrestrained passenger may have struck multiple points within the vehicle. However, the most life-threatening event in a rollover is ejection or partial ejection of the patient from the vehicle.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a:lnSpc>
                <a:spcPct val="85000"/>
              </a:lnSpc>
            </a:pPr>
            <a:r>
              <a:rPr lang="en-US" altLang="en-US" dirty="0"/>
              <a:t>Review</a:t>
            </a:r>
            <a:endParaRPr lang="en-US" altLang="en-US" sz="3200" b="0" dirty="0"/>
          </a:p>
        </p:txBody>
      </p:sp>
      <p:sp>
        <p:nvSpPr>
          <p:cNvPr id="106499"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marL="457200" indent="-457200">
              <a:spcBef>
                <a:spcPct val="35000"/>
              </a:spcBef>
              <a:buFontTx/>
              <a:buAutoNum type="arabicPeriod" startAt="7"/>
              <a:tabLst>
                <a:tab pos="342900" algn="l"/>
              </a:tabLst>
            </a:pPr>
            <a:r>
              <a:rPr lang="en-US" altLang="en-US" dirty="0"/>
              <a:t>Death from a rollover motor vehicle crash is MOST often secondary to:</a:t>
            </a:r>
          </a:p>
          <a:p>
            <a:pPr marL="1016000" lvl="1" indent="-444500">
              <a:spcBef>
                <a:spcPct val="35000"/>
              </a:spcBef>
              <a:buFontTx/>
              <a:buAutoNum type="alphaUcPeriod"/>
              <a:tabLst>
                <a:tab pos="342900" algn="l"/>
              </a:tabLst>
            </a:pPr>
            <a:r>
              <a:rPr lang="en-US" altLang="en-US" dirty="0"/>
              <a:t>crushing injuries.</a:t>
            </a:r>
            <a:br>
              <a:rPr lang="en-US" altLang="en-US" dirty="0"/>
            </a:br>
            <a:r>
              <a:rPr lang="en-US" altLang="en-US" b="1" dirty="0"/>
              <a:t>Rationale: </a:t>
            </a:r>
            <a:r>
              <a:rPr lang="en-US" altLang="en-US" dirty="0">
                <a:solidFill>
                  <a:srgbClr val="F37021"/>
                </a:solidFill>
              </a:rPr>
              <a:t>These injuries occur during ejection or partial ejection.</a:t>
            </a:r>
          </a:p>
          <a:p>
            <a:pPr marL="1016000" lvl="1" indent="-444500">
              <a:spcBef>
                <a:spcPct val="35000"/>
              </a:spcBef>
              <a:buFontTx/>
              <a:buAutoNum type="alphaUcPeriod"/>
              <a:tabLst>
                <a:tab pos="342900" algn="l"/>
              </a:tabLst>
            </a:pPr>
            <a:r>
              <a:rPr lang="en-US" altLang="en-US" dirty="0"/>
              <a:t>airbag-related trauma.</a:t>
            </a:r>
            <a:br>
              <a:rPr lang="en-US" altLang="en-US" dirty="0"/>
            </a:br>
            <a:r>
              <a:rPr lang="en-US" altLang="en-US" b="1" dirty="0"/>
              <a:t>Rationale: </a:t>
            </a:r>
            <a:r>
              <a:rPr lang="en-US" altLang="en-US" dirty="0">
                <a:solidFill>
                  <a:srgbClr val="F37021"/>
                </a:solidFill>
              </a:rPr>
              <a:t>Airbags significantly reduce the risk of death in motor vehicle crashes.</a:t>
            </a:r>
          </a:p>
          <a:p>
            <a:pPr marL="1016000" lvl="1" indent="-444500">
              <a:spcBef>
                <a:spcPct val="35000"/>
              </a:spcBef>
              <a:buFontTx/>
              <a:buAutoNum type="alphaUcPeriod" startAt="3"/>
              <a:tabLst>
                <a:tab pos="342900" algn="l"/>
              </a:tabLst>
            </a:pPr>
            <a:r>
              <a:rPr lang="en-US" altLang="en-US" dirty="0"/>
              <a:t>multiple collisions to the interior of the car.</a:t>
            </a:r>
            <a:br>
              <a:rPr lang="en-US" altLang="en-US" dirty="0"/>
            </a:br>
            <a:r>
              <a:rPr lang="en-US" altLang="en-US" b="1" dirty="0"/>
              <a:t>Rationale: </a:t>
            </a:r>
            <a:r>
              <a:rPr lang="en-US" altLang="en-US" dirty="0">
                <a:solidFill>
                  <a:srgbClr val="F37021"/>
                </a:solidFill>
              </a:rPr>
              <a:t>This makes the prediction of injury patterns difficult, but is not the most common life-threatening event in a rollover.</a:t>
            </a:r>
          </a:p>
          <a:p>
            <a:pPr marL="1016000" lvl="1" indent="-444500">
              <a:spcBef>
                <a:spcPct val="35000"/>
              </a:spcBef>
              <a:buFontTx/>
              <a:buAutoNum type="alphaUcPeriod" startAt="3"/>
              <a:tabLst>
                <a:tab pos="342900" algn="l"/>
              </a:tabLst>
            </a:pPr>
            <a:r>
              <a:rPr lang="en-US" altLang="en-US" dirty="0"/>
              <a:t>ejection of the patient from the motor vehicle.</a:t>
            </a:r>
            <a:br>
              <a:rPr lang="en-US" altLang="en-US" dirty="0"/>
            </a:br>
            <a:r>
              <a:rPr lang="en-US" altLang="en-US" b="1" dirty="0"/>
              <a:t>Rationale: </a:t>
            </a:r>
            <a:r>
              <a:rPr lang="en-US" altLang="en-US" dirty="0">
                <a:solidFill>
                  <a:srgbClr val="F37021"/>
                </a:solidFill>
              </a:rPr>
              <a:t>Correct answer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a:lnSpc>
                <a:spcPct val="85000"/>
              </a:lnSpc>
            </a:pPr>
            <a:r>
              <a:rPr lang="en-US" altLang="en-US" dirty="0"/>
              <a:t>Review</a:t>
            </a:r>
          </a:p>
        </p:txBody>
      </p:sp>
      <p:sp>
        <p:nvSpPr>
          <p:cNvPr id="108547"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marL="457200" indent="-457200">
              <a:spcBef>
                <a:spcPct val="35000"/>
              </a:spcBef>
              <a:buFontTx/>
              <a:buAutoNum type="arabicPeriod" startAt="8"/>
            </a:pPr>
            <a:r>
              <a:rPr lang="en-US" altLang="en-US" dirty="0"/>
              <a:t>Severe abrasion injuries can occur when motorcycle riders are slowed after a collision by road drag. Road drag is most often associated with which type of motorcycle impact?</a:t>
            </a:r>
          </a:p>
          <a:p>
            <a:pPr marL="1016000" lvl="1" indent="-444500">
              <a:spcBef>
                <a:spcPct val="35000"/>
              </a:spcBef>
              <a:buFontTx/>
              <a:buAutoNum type="alphaUcPeriod"/>
            </a:pPr>
            <a:r>
              <a:rPr lang="en-US" altLang="en-US" dirty="0"/>
              <a:t>Head-on collision</a:t>
            </a:r>
          </a:p>
          <a:p>
            <a:pPr marL="1016000" lvl="1" indent="-444500">
              <a:spcBef>
                <a:spcPct val="35000"/>
              </a:spcBef>
              <a:buFontTx/>
              <a:buAutoNum type="alphaUcPeriod"/>
            </a:pPr>
            <a:r>
              <a:rPr lang="en-US" altLang="en-US" dirty="0"/>
              <a:t>Angular collision</a:t>
            </a:r>
          </a:p>
          <a:p>
            <a:pPr marL="1016000" lvl="1" indent="-444500">
              <a:spcBef>
                <a:spcPct val="35000"/>
              </a:spcBef>
              <a:buFontTx/>
              <a:buAutoNum type="alphaUcPeriod"/>
            </a:pPr>
            <a:r>
              <a:rPr lang="en-US" altLang="en-US" dirty="0"/>
              <a:t>Ejection</a:t>
            </a:r>
          </a:p>
          <a:p>
            <a:pPr marL="1016000" lvl="1" indent="-444500">
              <a:spcBef>
                <a:spcPct val="35000"/>
              </a:spcBef>
              <a:buFontTx/>
              <a:buAutoNum type="alphaUcPeriod"/>
            </a:pPr>
            <a:r>
              <a:rPr lang="en-US" altLang="en-US" dirty="0"/>
              <a:t>Controlled crash</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a:lnSpc>
                <a:spcPct val="85000"/>
              </a:lnSpc>
            </a:pPr>
            <a:r>
              <a:rPr lang="en-US" altLang="en-US" dirty="0"/>
              <a:t>Review</a:t>
            </a:r>
          </a:p>
        </p:txBody>
      </p:sp>
      <p:sp>
        <p:nvSpPr>
          <p:cNvPr id="109571"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marL="0" indent="0">
              <a:buFontTx/>
              <a:buNone/>
            </a:pPr>
            <a:r>
              <a:rPr lang="en-US" altLang="en-US" b="1" dirty="0"/>
              <a:t>Answer: </a:t>
            </a:r>
            <a:r>
              <a:rPr lang="en-US" altLang="en-US" b="1" dirty="0">
                <a:solidFill>
                  <a:srgbClr val="F37021"/>
                </a:solidFill>
              </a:rPr>
              <a:t>C</a:t>
            </a:r>
          </a:p>
          <a:p>
            <a:pPr marL="0" indent="0">
              <a:spcBef>
                <a:spcPct val="35000"/>
              </a:spcBef>
              <a:buFontTx/>
              <a:buNone/>
            </a:pPr>
            <a:r>
              <a:rPr lang="en-US" altLang="en-US" b="1" dirty="0"/>
              <a:t>Rationale: </a:t>
            </a:r>
            <a:r>
              <a:rPr lang="en-US" altLang="en-US" dirty="0"/>
              <a:t>During an ejection, the rider will travel at high speed until stopped by a stationary object, another vehicle, or road drag. Severe abrasion injuries (road rash) down to bone can occur with drag.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a:lnSpc>
                <a:spcPct val="85000"/>
              </a:lnSpc>
            </a:pPr>
            <a:r>
              <a:rPr lang="en-US" altLang="en-US" dirty="0"/>
              <a:t>Review</a:t>
            </a:r>
            <a:endParaRPr lang="en-US" altLang="en-US" sz="3200" b="0" dirty="0"/>
          </a:p>
        </p:txBody>
      </p:sp>
      <p:sp>
        <p:nvSpPr>
          <p:cNvPr id="110595"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marL="457200" indent="-457200">
              <a:spcBef>
                <a:spcPct val="35000"/>
              </a:spcBef>
              <a:buFontTx/>
              <a:buAutoNum type="arabicPeriod" startAt="8"/>
            </a:pPr>
            <a:r>
              <a:rPr lang="en-US" altLang="en-US" dirty="0"/>
              <a:t>Severe abrasion injuries can occur when motorcycle riders are slowed after a collision by road drag. Road drag is most often associated with which type of motorcycle impact?</a:t>
            </a:r>
          </a:p>
          <a:p>
            <a:pPr marL="1016000" lvl="1" indent="-444500">
              <a:spcBef>
                <a:spcPct val="15000"/>
              </a:spcBef>
              <a:buFontTx/>
              <a:buAutoNum type="alphaUcPeriod"/>
            </a:pPr>
            <a:r>
              <a:rPr lang="en-US" altLang="en-US" dirty="0"/>
              <a:t>Head-on collision</a:t>
            </a:r>
            <a:br>
              <a:rPr lang="en-US" altLang="en-US" dirty="0"/>
            </a:br>
            <a:r>
              <a:rPr lang="en-US" altLang="en-US" b="1" dirty="0"/>
              <a:t>Rationale: </a:t>
            </a:r>
            <a:r>
              <a:rPr lang="en-US" altLang="en-US" dirty="0">
                <a:solidFill>
                  <a:srgbClr val="F37021"/>
                </a:solidFill>
              </a:rPr>
              <a:t>Road drag can occur in a head-on collision, but is more often associated with an ejection.</a:t>
            </a:r>
          </a:p>
          <a:p>
            <a:pPr marL="1016000" lvl="1" indent="-444500">
              <a:spcBef>
                <a:spcPct val="15000"/>
              </a:spcBef>
              <a:buFontTx/>
              <a:buAutoNum type="alphaUcPeriod"/>
            </a:pPr>
            <a:r>
              <a:rPr lang="en-US" altLang="en-US" dirty="0"/>
              <a:t>Angular collision</a:t>
            </a:r>
            <a:br>
              <a:rPr lang="en-US" altLang="en-US" dirty="0"/>
            </a:br>
            <a:r>
              <a:rPr lang="en-US" altLang="en-US" b="1" dirty="0"/>
              <a:t>Rationale: </a:t>
            </a:r>
            <a:r>
              <a:rPr lang="en-US" altLang="en-US" dirty="0">
                <a:solidFill>
                  <a:srgbClr val="F37021"/>
                </a:solidFill>
              </a:rPr>
              <a:t>Road drag can occur in an angular collision, but is more often associated with an ejection.</a:t>
            </a:r>
          </a:p>
          <a:p>
            <a:pPr marL="1016000" lvl="1" indent="-444500">
              <a:spcBef>
                <a:spcPct val="35000"/>
              </a:spcBef>
              <a:buFontTx/>
              <a:buAutoNum type="alphaUcPeriod" startAt="3"/>
            </a:pPr>
            <a:r>
              <a:rPr lang="en-US" altLang="en-US" dirty="0"/>
              <a:t>Ejection</a:t>
            </a:r>
            <a:br>
              <a:rPr lang="en-US" altLang="en-US" dirty="0"/>
            </a:br>
            <a:r>
              <a:rPr lang="en-US" altLang="en-US" b="1" dirty="0"/>
              <a:t>Rationale: </a:t>
            </a:r>
            <a:r>
              <a:rPr lang="en-US" altLang="en-US" dirty="0">
                <a:solidFill>
                  <a:srgbClr val="F37021"/>
                </a:solidFill>
              </a:rPr>
              <a:t>Correct answer</a:t>
            </a:r>
          </a:p>
          <a:p>
            <a:pPr marL="1016000" lvl="1" indent="-444500">
              <a:spcBef>
                <a:spcPct val="35000"/>
              </a:spcBef>
              <a:buFontTx/>
              <a:buAutoNum type="alphaUcPeriod" startAt="3"/>
            </a:pPr>
            <a:r>
              <a:rPr lang="en-US" altLang="en-US" dirty="0"/>
              <a:t>Controlled crash</a:t>
            </a:r>
            <a:br>
              <a:rPr lang="en-US" altLang="en-US" dirty="0"/>
            </a:br>
            <a:r>
              <a:rPr lang="en-US" altLang="en-US" b="1" dirty="0"/>
              <a:t>Rationale: </a:t>
            </a:r>
            <a:r>
              <a:rPr lang="en-US" altLang="en-US" dirty="0">
                <a:solidFill>
                  <a:srgbClr val="F37021"/>
                </a:solidFill>
              </a:rPr>
              <a:t>Road drag can occur in a controlled crash, but is more often associated with an ejection.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a:lnSpc>
                <a:spcPct val="85000"/>
              </a:lnSpc>
            </a:pPr>
            <a:r>
              <a:rPr lang="en-US" altLang="en-US" dirty="0"/>
              <a:t>Review</a:t>
            </a:r>
          </a:p>
        </p:txBody>
      </p:sp>
      <p:sp>
        <p:nvSpPr>
          <p:cNvPr id="112643"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marL="457200" indent="-457200">
              <a:spcBef>
                <a:spcPct val="35000"/>
              </a:spcBef>
              <a:buFontTx/>
              <a:buAutoNum type="arabicPeriod" startAt="9"/>
            </a:pPr>
            <a:r>
              <a:rPr lang="en-US" altLang="en-US" dirty="0"/>
              <a:t>When assessing a stab wound, it is important for the EMT to remember that:</a:t>
            </a:r>
          </a:p>
          <a:p>
            <a:pPr marL="1016000" lvl="1" indent="-444500">
              <a:spcBef>
                <a:spcPct val="35000"/>
              </a:spcBef>
              <a:buFontTx/>
              <a:buAutoNum type="alphaUcPeriod"/>
            </a:pPr>
            <a:r>
              <a:rPr lang="en-US" altLang="en-US" dirty="0"/>
              <a:t>stabbings to an extremity are rarely associated with an exit wound.</a:t>
            </a:r>
          </a:p>
          <a:p>
            <a:pPr marL="1016000" lvl="1" indent="-444500">
              <a:spcBef>
                <a:spcPct val="35000"/>
              </a:spcBef>
              <a:buFontTx/>
              <a:buAutoNum type="alphaUcPeriod"/>
            </a:pPr>
            <a:r>
              <a:rPr lang="en-US" altLang="en-US" dirty="0"/>
              <a:t>the majority of the internal trauma will be near the path of the knife.</a:t>
            </a:r>
          </a:p>
          <a:p>
            <a:pPr marL="1016000" lvl="1" indent="-444500">
              <a:spcBef>
                <a:spcPct val="35000"/>
              </a:spcBef>
              <a:buFontTx/>
              <a:buAutoNum type="alphaUcPeriod"/>
            </a:pPr>
            <a:r>
              <a:rPr lang="en-US" altLang="en-US" dirty="0"/>
              <a:t>most stabbings are unintentional and cause less severe internal injury.</a:t>
            </a:r>
          </a:p>
          <a:p>
            <a:pPr marL="1016000" lvl="1" indent="-444500">
              <a:spcBef>
                <a:spcPct val="35000"/>
              </a:spcBef>
              <a:buFontTx/>
              <a:buAutoNum type="alphaUcPeriod"/>
            </a:pPr>
            <a:r>
              <a:rPr lang="en-US" altLang="en-US" dirty="0"/>
              <a:t>more internal damage may be present than the external wound suggests.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ducational subjects 16x9">
  <a:themeElements>
    <a:clrScheme name="JBLPSG PPT 1">
      <a:dk1>
        <a:srgbClr val="3C4743"/>
      </a:dk1>
      <a:lt1>
        <a:srgbClr val="E1E1E1"/>
      </a:lt1>
      <a:dk2>
        <a:srgbClr val="000000"/>
      </a:dk2>
      <a:lt2>
        <a:srgbClr val="FFFFFF"/>
      </a:lt2>
      <a:accent1>
        <a:srgbClr val="FFC324"/>
      </a:accent1>
      <a:accent2>
        <a:srgbClr val="F05123"/>
      </a:accent2>
      <a:accent3>
        <a:srgbClr val="418AC9"/>
      </a:accent3>
      <a:accent4>
        <a:srgbClr val="B7B7B7"/>
      </a:accent4>
      <a:accent5>
        <a:srgbClr val="00B18A"/>
      </a:accent5>
      <a:accent6>
        <a:srgbClr val="7BABBF"/>
      </a:accent6>
      <a:hlink>
        <a:srgbClr val="004B91"/>
      </a:hlink>
      <a:folHlink>
        <a:srgbClr val="5C284B"/>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7.potx" id="{6B18C398-4F76-4BDC-B8A4-D02A96E0AA82}" vid="{FBF1AC64-E511-41D2-AA23-0E693E79CD77}"/>
    </a:ext>
  </a:extLst>
</a:theme>
</file>

<file path=ppt/theme/theme2.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453</TotalTime>
  <Words>9581</Words>
  <Application>Microsoft Macintosh PowerPoint</Application>
  <PresentationFormat>Widescreen</PresentationFormat>
  <Paragraphs>1051</Paragraphs>
  <Slides>104</Slides>
  <Notes>74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104</vt:i4>
      </vt:variant>
    </vt:vector>
  </HeadingPairs>
  <TitlesOfParts>
    <vt:vector size="109" baseType="lpstr">
      <vt:lpstr>Arial</vt:lpstr>
      <vt:lpstr>Calibri</vt:lpstr>
      <vt:lpstr>Times New Roman</vt:lpstr>
      <vt:lpstr>Wingdings</vt:lpstr>
      <vt:lpstr>Educational subjects 16x9</vt:lpstr>
      <vt:lpstr>Trauma  Overview</vt:lpstr>
      <vt:lpstr>National EMS Education Standard Competencies (1 of 3)</vt:lpstr>
      <vt:lpstr>National EMS Education Standard Competencies (2 of 3)</vt:lpstr>
      <vt:lpstr>National EMS Education Standard Competencies (3 of 3)</vt:lpstr>
      <vt:lpstr>Introduction (1 of 2)</vt:lpstr>
      <vt:lpstr>Introduction (2 of 2)</vt:lpstr>
      <vt:lpstr>Energy and Trauma (1 of 4)</vt:lpstr>
      <vt:lpstr>Energy and Trauma (2 of 4)</vt:lpstr>
      <vt:lpstr>Energy and Trauma (3 of 4)</vt:lpstr>
      <vt:lpstr>Energy and Trauma (4 of 4)</vt:lpstr>
      <vt:lpstr>Mechanism of Injury Profiles (1 of 2)</vt:lpstr>
      <vt:lpstr>Mechanism of Injury Profiles (2 of 2)</vt:lpstr>
      <vt:lpstr>Blunt and Penetrating Trauma</vt:lpstr>
      <vt:lpstr>Blunt Trauma</vt:lpstr>
      <vt:lpstr>Vehicular Crashes (1 of 4)</vt:lpstr>
      <vt:lpstr>Vehicular Crashes (2 of 4)</vt:lpstr>
      <vt:lpstr>Vehicular Crashes (3 of 4)</vt:lpstr>
      <vt:lpstr>Vehicular Crashes (4 of 4)</vt:lpstr>
      <vt:lpstr>Frontal Crashes (1 of 5)</vt:lpstr>
      <vt:lpstr>Frontal Crashes (2 of 5)</vt:lpstr>
      <vt:lpstr>Frontal Crashes (3 of 5)</vt:lpstr>
      <vt:lpstr>Frontal Crashes (4 of 5)</vt:lpstr>
      <vt:lpstr>Frontal Crashes (5 of 5)</vt:lpstr>
      <vt:lpstr>Rear-End Crashes (1 of 2)</vt:lpstr>
      <vt:lpstr>Rear-End Crashes (2 of 2)</vt:lpstr>
      <vt:lpstr>Lateral Crashes (1 of 3)</vt:lpstr>
      <vt:lpstr>Lateral Crashes (2 of 3)</vt:lpstr>
      <vt:lpstr>Lateral Crashes (3 of 3)</vt:lpstr>
      <vt:lpstr>Rollover Crashes</vt:lpstr>
      <vt:lpstr>Rotational Crashes</vt:lpstr>
      <vt:lpstr>Car Versus Pedestrian (1 of 2)</vt:lpstr>
      <vt:lpstr>Car Versus Pedestrian (2 of 2)</vt:lpstr>
      <vt:lpstr>Car Versus Bicycle (1 of 2)</vt:lpstr>
      <vt:lpstr>Car Versus Bicycle (2 of 2)</vt:lpstr>
      <vt:lpstr>Car Versus Motorcycle (1 of 4)</vt:lpstr>
      <vt:lpstr>Car Versus Motorcycle (2 of 4)</vt:lpstr>
      <vt:lpstr>Car Versus Motorcycle (3 of 4)</vt:lpstr>
      <vt:lpstr>Car Versus Motorcycle (4 of 4)</vt:lpstr>
      <vt:lpstr>Falls (1 of 3)</vt:lpstr>
      <vt:lpstr>Falls (2 of 3)</vt:lpstr>
      <vt:lpstr>Falls (3 of 3)</vt:lpstr>
      <vt:lpstr>Penetrating Trauma (1 of 6)</vt:lpstr>
      <vt:lpstr>Penetrating Trauma (2 of 6)</vt:lpstr>
      <vt:lpstr>Penetrating Trauma (3 of 6)</vt:lpstr>
      <vt:lpstr>Penetrating Trauma (4 of 6)</vt:lpstr>
      <vt:lpstr>Penetrating Trauma (5 of 6)</vt:lpstr>
      <vt:lpstr>Penetrating Trauma (6 of 6)</vt:lpstr>
      <vt:lpstr>Blast Injuries (1 of 7)</vt:lpstr>
      <vt:lpstr>Blast Injuries (2 of 7)</vt:lpstr>
      <vt:lpstr>Blast Injuries (3 of 7)</vt:lpstr>
      <vt:lpstr>Blast Injuries (4 of 7)</vt:lpstr>
      <vt:lpstr>Blast Injuries (5 of 7)</vt:lpstr>
      <vt:lpstr>Blast Injuries (6 of 7)</vt:lpstr>
      <vt:lpstr>Blast Injuries (7 of 7)</vt:lpstr>
      <vt:lpstr>Multisystem Trauma</vt:lpstr>
      <vt:lpstr>Golden Principles of Prehospital Trauma Care (1 of 3)</vt:lpstr>
      <vt:lpstr>Golden Principles of Prehospital Trauma Care (2 of 3)</vt:lpstr>
      <vt:lpstr>Golden Principles of Prehospital Trauma Care (3 of 3)</vt:lpstr>
      <vt:lpstr>Patient Assessment</vt:lpstr>
      <vt:lpstr>Injuries to the Head</vt:lpstr>
      <vt:lpstr>Injuries to the Neck and Throat (1 of 2)</vt:lpstr>
      <vt:lpstr>Injuries to the Neck and Throat (2 of 2)</vt:lpstr>
      <vt:lpstr>Injuries to the Chest (1 of 2)</vt:lpstr>
      <vt:lpstr>Injuries to the Chest (2 of 2)</vt:lpstr>
      <vt:lpstr>Injuries to the Abdomen (1 of 2)</vt:lpstr>
      <vt:lpstr>Injuries to the Abdomen (2 of 2)</vt:lpstr>
      <vt:lpstr>Management: Transport and Destination (1 of 8)</vt:lpstr>
      <vt:lpstr>Management: Transport and Destination (2 of 8)</vt:lpstr>
      <vt:lpstr>Management: Transport and Destination (3 of 8)</vt:lpstr>
      <vt:lpstr>Management: Transport and Destination (4 of 8)</vt:lpstr>
      <vt:lpstr>Management: Transport and Destination (5 of 8)</vt:lpstr>
      <vt:lpstr>Management: Transport and Destination (6 of 8)</vt:lpstr>
      <vt:lpstr>Management: Transport and Destination (7 of 8)</vt:lpstr>
      <vt:lpstr>Management: Transport and Destination (8 of 8)</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Kristin Parker</dc:creator>
  <cp:lastModifiedBy>Kathryn Leeber</cp:lastModifiedBy>
  <cp:revision>47</cp:revision>
  <dcterms:created xsi:type="dcterms:W3CDTF">2019-03-08T18:11:57Z</dcterms:created>
  <dcterms:modified xsi:type="dcterms:W3CDTF">2020-12-18T17:37:42Z</dcterms:modified>
</cp:coreProperties>
</file>